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734" r:id="rId3"/>
    <p:sldId id="761" r:id="rId4"/>
    <p:sldId id="277" r:id="rId5"/>
    <p:sldId id="519" r:id="rId6"/>
    <p:sldId id="754" r:id="rId7"/>
    <p:sldId id="764" r:id="rId8"/>
    <p:sldId id="755" r:id="rId9"/>
    <p:sldId id="756" r:id="rId10"/>
    <p:sldId id="257" r:id="rId11"/>
    <p:sldId id="758" r:id="rId12"/>
    <p:sldId id="736" r:id="rId13"/>
    <p:sldId id="759" r:id="rId14"/>
    <p:sldId id="738" r:id="rId15"/>
    <p:sldId id="760" r:id="rId16"/>
    <p:sldId id="751" r:id="rId17"/>
    <p:sldId id="753" r:id="rId18"/>
    <p:sldId id="757" r:id="rId19"/>
    <p:sldId id="762" r:id="rId20"/>
    <p:sldId id="742" r:id="rId21"/>
    <p:sldId id="763" r:id="rId2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79651" autoAdjust="0"/>
  </p:normalViewPr>
  <p:slideViewPr>
    <p:cSldViewPr snapToGrid="0">
      <p:cViewPr>
        <p:scale>
          <a:sx n="67" d="100"/>
          <a:sy n="67" d="100"/>
        </p:scale>
        <p:origin x="981" y="4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rina" userId="7f4eb3ddfc1e130a" providerId="LiveId" clId="{FA3C6B91-001C-483A-8ADF-B512EC38F9AC}"/>
    <pc:docChg chg="custSel modSld">
      <pc:chgData name="Sabrina" userId="7f4eb3ddfc1e130a" providerId="LiveId" clId="{FA3C6B91-001C-483A-8ADF-B512EC38F9AC}" dt="2021-09-24T11:53:16.624" v="547" actId="20577"/>
      <pc:docMkLst>
        <pc:docMk/>
      </pc:docMkLst>
      <pc:sldChg chg="modNotesTx">
        <pc:chgData name="Sabrina" userId="7f4eb3ddfc1e130a" providerId="LiveId" clId="{FA3C6B91-001C-483A-8ADF-B512EC38F9AC}" dt="2021-09-24T11:51:35.272" v="485" actId="20577"/>
        <pc:sldMkLst>
          <pc:docMk/>
          <pc:sldMk cId="3492407205" sldId="519"/>
        </pc:sldMkLst>
      </pc:sldChg>
      <pc:sldChg chg="modNotesTx">
        <pc:chgData name="Sabrina" userId="7f4eb3ddfc1e130a" providerId="LiveId" clId="{FA3C6B91-001C-483A-8ADF-B512EC38F9AC}" dt="2021-09-24T11:53:16.624" v="547" actId="20577"/>
        <pc:sldMkLst>
          <pc:docMk/>
          <pc:sldMk cId="56897411" sldId="7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D94F3-EDB5-4068-A520-A0FE47959183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BDE3A-007C-4DC2-B08E-5EBE3130900E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2524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BDE3A-007C-4DC2-B08E-5EBE3130900E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21189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We want to find general principles or rules of thumb that will help us to predict…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90070-5667-CC47-85B7-B84E1EF9023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747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Grow all as monoculture and make experiment with 2 monocultures (At &amp; Ct) and 2 co-culture (3 species: At, Ct, Ms; 4 species: At, Ct, Ms, Oa)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Transfer every week 1% of mixture to new bottle and measure CFU/ml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(MWF – Metal working fluid – Bacteria are used to detoxify this fluid -&gt; applied side of the study)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Make transfer for 44 weeks each microcosmos with 5 replica.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90070-5667-CC47-85B7-B84E1EF9023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18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Sequencing only done on samples at week 11, 22, 33, 44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BDE3A-007C-4DC2-B08E-5EBE3130900E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3618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D7BD-8DF7-4B55-AC2B-E3FEE7D67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F129C-D48F-4177-9905-079807E71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32863-36B7-4E31-B63C-B3297616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C1F01-36AA-41D9-9887-7D72F52C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83F1-CFEA-4FC1-A55D-A88E53E5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1548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E5AA-4A6C-4787-93A0-CE7070A1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A8B37-EFBA-4A17-9D26-97A42E399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64EDA-6288-488A-8C25-D5F1D6BC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6AACC-C70C-46BD-9474-237C9FBE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859D6-E18D-41DF-9629-784A3FAA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5440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85F63-03C7-4575-B832-5F72A1C1E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9E1CD-56EE-44BC-B281-7FE78B4A8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E4778-9635-4631-AA76-5E6E006C8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369D5-71E8-449A-8ADC-83B9930F9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90C44-5365-4A18-BC2A-1E244F9A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117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40F27-F40D-4108-BEEC-D5534A1C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CF89-6347-4320-BA62-D90EDA70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5404-B88A-43BD-A4C9-2FAE2839D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ABEB7-3CB0-4A86-B991-9AF5AFA0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02EF-7918-4B4D-89EF-37599F1B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961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B1DA-AFDF-4596-AC68-425E4D52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611F3-C72B-435F-A540-A62579C86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1B8EC-8CC2-4338-BDD2-C0A374FB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ED062-A046-48BF-8959-413077A31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559B6-071A-4AB3-8FBB-201227EC4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24416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B8DC-0627-4606-AA38-25641C64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6D162-9374-4FC7-8D4A-E140AF179A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73116-562F-421F-9A6E-7FB592A7E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8933F-21BF-4D33-9FC6-F49D18032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EA8AE-8A94-4531-AD9D-0C9794E7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DCF74-45CF-453C-97CE-1568E123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92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866BE-0636-48D7-B3BE-41B6A7A2A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E3489-2639-47EA-A412-77FAD5132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62EEED-D5D0-491D-8CBE-6E884FA99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965722-9501-4CE8-A8F1-8CD1E37E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86FFF-2754-4D64-A74F-99074EEDE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9C4D2-7CF8-4CEF-9204-103E16F7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FB2D64-EE59-4A57-AF3B-0617CB03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30F0CD-2274-4E42-8468-DF112812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296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CC22-972E-4D19-9ECF-9FD28B99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026EDF-371A-40CF-8F63-2AF272CB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7A28B-E157-4512-9D65-606D5198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E264E-687F-44E1-9777-C6064A3D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664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BD0449-7B14-4F0B-8866-824301CD7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1BA7A-9657-4713-86C8-257E8B3A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B00C3-5B6B-437B-8EB4-3F271AF0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9469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60CDD-6923-4478-A7F9-31ACEDDE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203EC-5C8F-457F-B04C-03A2A21A5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DE457-7DC2-48D8-98E3-FF48E8591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AFF86-687D-47F3-9506-7C2E14083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BA84C-8C7A-4791-8C0F-886FE8026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2BA8A-C4B9-4942-95FE-12D97BBF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7784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BAF6-E222-4226-A7C3-92A90D50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DE97C9-A275-4FE8-ABA7-195BF3A3F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9E8AB-8E6D-4164-9C00-5D90C22A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C260D-D037-4A3F-A0F2-EBA85678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94A17-DFE8-42CF-95D7-3632BAD64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19834-C546-48E4-856A-D2829283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6903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7F83D-EE23-4F33-9E7C-8F2D2BAC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20DBE-7189-4911-8A81-2B8250923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0C0F-3042-46E2-A524-41F4DE872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EF8A3-48F6-4BF1-8C1D-AABEF6976090}" type="datetimeFigureOut">
              <a:rPr lang="en-CH" smtClean="0"/>
              <a:t>09/24/2021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FDD63-CF74-44EF-BFFB-5448664D2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6A558-FA9B-470B-97E8-A6FB8E4EB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49CA5-FC79-43D3-92F9-25F0D387220C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496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8">
            <a:extLst>
              <a:ext uri="{FF2B5EF4-FFF2-40B4-BE49-F238E27FC236}">
                <a16:creationId xmlns:a16="http://schemas.microsoft.com/office/drawing/2014/main" id="{A1FFB33C-8A1A-674C-97DE-BB0F8C194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67584" y="1782164"/>
            <a:ext cx="3512256" cy="43934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1BFCC3-1598-EB48-B24D-E516011F0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7876" y="0"/>
            <a:ext cx="7318578" cy="1683204"/>
          </a:xfrm>
        </p:spPr>
        <p:txBody>
          <a:bodyPr>
            <a:normAutofit/>
          </a:bodyPr>
          <a:lstStyle/>
          <a:p>
            <a:r>
              <a:rPr lang="en-GB" sz="3600" dirty="0"/>
              <a:t>Evolving a 4-species bacterial community – A genomics perspective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4365F-BCF3-47A0-9CA4-7CAB65C78871}"/>
              </a:ext>
            </a:extLst>
          </p:cNvPr>
          <p:cNvSpPr txBox="1"/>
          <p:nvPr/>
        </p:nvSpPr>
        <p:spPr>
          <a:xfrm>
            <a:off x="7127794" y="5481084"/>
            <a:ext cx="4957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Collaboration with Prof. Sara Mitri, UNIL</a:t>
            </a:r>
          </a:p>
          <a:p>
            <a:r>
              <a:rPr lang="en-US" dirty="0"/>
              <a:t>Evolutionary ecology of microbial communities Lab</a:t>
            </a:r>
            <a:endParaRPr lang="en-CH" dirty="0"/>
          </a:p>
        </p:txBody>
      </p:sp>
      <p:pic>
        <p:nvPicPr>
          <p:cNvPr id="6" name="Picture 5" descr="A picture containing person, outdoor, person, eating&#10;&#10;Description automatically generated">
            <a:extLst>
              <a:ext uri="{FF2B5EF4-FFF2-40B4-BE49-F238E27FC236}">
                <a16:creationId xmlns:a16="http://schemas.microsoft.com/office/drawing/2014/main" id="{42CDF3C6-9E1A-481E-82C4-513C2E063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44" y="226448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1FCA-10F5-47B5-848D-EEC2BE7D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SNPs per specie and per type</a:t>
            </a:r>
            <a:br>
              <a:rPr lang="en-US" sz="2800" b="1" dirty="0"/>
            </a:br>
            <a:r>
              <a:rPr lang="en-US" sz="2800" b="1" dirty="0"/>
              <a:t>(chromosome or plasmid)</a:t>
            </a:r>
            <a:endParaRPr lang="en-CH" sz="2800" dirty="0"/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4F4B04-ADEE-4284-B85E-0A074B264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" y="1199662"/>
            <a:ext cx="6458635" cy="5651306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63AC7E-614D-4E6E-A8BC-A434E2D536C7}"/>
              </a:ext>
            </a:extLst>
          </p:cNvPr>
          <p:cNvCxnSpPr/>
          <p:nvPr/>
        </p:nvCxnSpPr>
        <p:spPr>
          <a:xfrm>
            <a:off x="1384419" y="3982340"/>
            <a:ext cx="121350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516859-4127-4012-A212-11A1D17C4AE2}"/>
              </a:ext>
            </a:extLst>
          </p:cNvPr>
          <p:cNvSpPr txBox="1"/>
          <p:nvPr/>
        </p:nvSpPr>
        <p:spPr>
          <a:xfrm>
            <a:off x="1719300" y="371753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D9199E-01C8-4AE8-B6EA-BA84418D9601}"/>
              </a:ext>
            </a:extLst>
          </p:cNvPr>
          <p:cNvCxnSpPr/>
          <p:nvPr/>
        </p:nvCxnSpPr>
        <p:spPr>
          <a:xfrm>
            <a:off x="3782911" y="2023929"/>
            <a:ext cx="121350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31040A-9E7A-4766-9765-8E7EA31F14BB}"/>
              </a:ext>
            </a:extLst>
          </p:cNvPr>
          <p:cNvSpPr txBox="1"/>
          <p:nvPr/>
        </p:nvSpPr>
        <p:spPr>
          <a:xfrm>
            <a:off x="4117792" y="17533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6C423-AA67-4345-BFD4-176F3373F605}"/>
              </a:ext>
            </a:extLst>
          </p:cNvPr>
          <p:cNvSpPr txBox="1"/>
          <p:nvPr/>
        </p:nvSpPr>
        <p:spPr>
          <a:xfrm>
            <a:off x="6386426" y="2525225"/>
            <a:ext cx="4371838" cy="923330"/>
          </a:xfrm>
          <a:custGeom>
            <a:avLst/>
            <a:gdLst>
              <a:gd name="connsiteX0" fmla="*/ 0 w 4371838"/>
              <a:gd name="connsiteY0" fmla="*/ 0 h 923330"/>
              <a:gd name="connsiteX1" fmla="*/ 590198 w 4371838"/>
              <a:gd name="connsiteY1" fmla="*/ 0 h 923330"/>
              <a:gd name="connsiteX2" fmla="*/ 1224115 w 4371838"/>
              <a:gd name="connsiteY2" fmla="*/ 0 h 923330"/>
              <a:gd name="connsiteX3" fmla="*/ 1814313 w 4371838"/>
              <a:gd name="connsiteY3" fmla="*/ 0 h 923330"/>
              <a:gd name="connsiteX4" fmla="*/ 2273356 w 4371838"/>
              <a:gd name="connsiteY4" fmla="*/ 0 h 923330"/>
              <a:gd name="connsiteX5" fmla="*/ 2819836 w 4371838"/>
              <a:gd name="connsiteY5" fmla="*/ 0 h 923330"/>
              <a:gd name="connsiteX6" fmla="*/ 3322597 w 4371838"/>
              <a:gd name="connsiteY6" fmla="*/ 0 h 923330"/>
              <a:gd name="connsiteX7" fmla="*/ 3825358 w 4371838"/>
              <a:gd name="connsiteY7" fmla="*/ 0 h 923330"/>
              <a:gd name="connsiteX8" fmla="*/ 4371838 w 4371838"/>
              <a:gd name="connsiteY8" fmla="*/ 0 h 923330"/>
              <a:gd name="connsiteX9" fmla="*/ 4371838 w 4371838"/>
              <a:gd name="connsiteY9" fmla="*/ 461665 h 923330"/>
              <a:gd name="connsiteX10" fmla="*/ 4371838 w 4371838"/>
              <a:gd name="connsiteY10" fmla="*/ 923330 h 923330"/>
              <a:gd name="connsiteX11" fmla="*/ 3956513 w 4371838"/>
              <a:gd name="connsiteY11" fmla="*/ 923330 h 923330"/>
              <a:gd name="connsiteX12" fmla="*/ 3410034 w 4371838"/>
              <a:gd name="connsiteY12" fmla="*/ 923330 h 923330"/>
              <a:gd name="connsiteX13" fmla="*/ 2776117 w 4371838"/>
              <a:gd name="connsiteY13" fmla="*/ 923330 h 923330"/>
              <a:gd name="connsiteX14" fmla="*/ 2229637 w 4371838"/>
              <a:gd name="connsiteY14" fmla="*/ 923330 h 923330"/>
              <a:gd name="connsiteX15" fmla="*/ 1683158 w 4371838"/>
              <a:gd name="connsiteY15" fmla="*/ 923330 h 923330"/>
              <a:gd name="connsiteX16" fmla="*/ 1267833 w 4371838"/>
              <a:gd name="connsiteY16" fmla="*/ 923330 h 923330"/>
              <a:gd name="connsiteX17" fmla="*/ 765072 w 4371838"/>
              <a:gd name="connsiteY17" fmla="*/ 923330 h 923330"/>
              <a:gd name="connsiteX18" fmla="*/ 0 w 4371838"/>
              <a:gd name="connsiteY18" fmla="*/ 923330 h 923330"/>
              <a:gd name="connsiteX19" fmla="*/ 0 w 4371838"/>
              <a:gd name="connsiteY19" fmla="*/ 489365 h 923330"/>
              <a:gd name="connsiteX20" fmla="*/ 0 w 4371838"/>
              <a:gd name="connsiteY2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71838" h="923330" extrusionOk="0">
                <a:moveTo>
                  <a:pt x="0" y="0"/>
                </a:moveTo>
                <a:cubicBezTo>
                  <a:pt x="123875" y="-70087"/>
                  <a:pt x="383714" y="6804"/>
                  <a:pt x="590198" y="0"/>
                </a:cubicBezTo>
                <a:cubicBezTo>
                  <a:pt x="796682" y="-6804"/>
                  <a:pt x="973020" y="37793"/>
                  <a:pt x="1224115" y="0"/>
                </a:cubicBezTo>
                <a:cubicBezTo>
                  <a:pt x="1475210" y="-37793"/>
                  <a:pt x="1675260" y="47287"/>
                  <a:pt x="1814313" y="0"/>
                </a:cubicBezTo>
                <a:cubicBezTo>
                  <a:pt x="1953366" y="-47287"/>
                  <a:pt x="2103230" y="24727"/>
                  <a:pt x="2273356" y="0"/>
                </a:cubicBezTo>
                <a:cubicBezTo>
                  <a:pt x="2443482" y="-24727"/>
                  <a:pt x="2562711" y="253"/>
                  <a:pt x="2819836" y="0"/>
                </a:cubicBezTo>
                <a:cubicBezTo>
                  <a:pt x="3076961" y="-253"/>
                  <a:pt x="3150242" y="26205"/>
                  <a:pt x="3322597" y="0"/>
                </a:cubicBezTo>
                <a:cubicBezTo>
                  <a:pt x="3494952" y="-26205"/>
                  <a:pt x="3644029" y="48654"/>
                  <a:pt x="3825358" y="0"/>
                </a:cubicBezTo>
                <a:cubicBezTo>
                  <a:pt x="4006687" y="-48654"/>
                  <a:pt x="4222269" y="48754"/>
                  <a:pt x="4371838" y="0"/>
                </a:cubicBezTo>
                <a:cubicBezTo>
                  <a:pt x="4375975" y="128733"/>
                  <a:pt x="4367503" y="262366"/>
                  <a:pt x="4371838" y="461665"/>
                </a:cubicBezTo>
                <a:cubicBezTo>
                  <a:pt x="4376173" y="660964"/>
                  <a:pt x="4342435" y="753846"/>
                  <a:pt x="4371838" y="923330"/>
                </a:cubicBezTo>
                <a:cubicBezTo>
                  <a:pt x="4231061" y="959715"/>
                  <a:pt x="4044754" y="919123"/>
                  <a:pt x="3956513" y="923330"/>
                </a:cubicBezTo>
                <a:cubicBezTo>
                  <a:pt x="3868272" y="927537"/>
                  <a:pt x="3558766" y="880392"/>
                  <a:pt x="3410034" y="923330"/>
                </a:cubicBezTo>
                <a:cubicBezTo>
                  <a:pt x="3261302" y="966268"/>
                  <a:pt x="3036074" y="881675"/>
                  <a:pt x="2776117" y="923330"/>
                </a:cubicBezTo>
                <a:cubicBezTo>
                  <a:pt x="2516160" y="964985"/>
                  <a:pt x="2372885" y="906444"/>
                  <a:pt x="2229637" y="923330"/>
                </a:cubicBezTo>
                <a:cubicBezTo>
                  <a:pt x="2086389" y="940216"/>
                  <a:pt x="1805962" y="859628"/>
                  <a:pt x="1683158" y="923330"/>
                </a:cubicBezTo>
                <a:cubicBezTo>
                  <a:pt x="1560354" y="987032"/>
                  <a:pt x="1472669" y="917132"/>
                  <a:pt x="1267833" y="923330"/>
                </a:cubicBezTo>
                <a:cubicBezTo>
                  <a:pt x="1062997" y="929528"/>
                  <a:pt x="953082" y="909201"/>
                  <a:pt x="765072" y="923330"/>
                </a:cubicBezTo>
                <a:cubicBezTo>
                  <a:pt x="577062" y="937459"/>
                  <a:pt x="232435" y="894162"/>
                  <a:pt x="0" y="923330"/>
                </a:cubicBezTo>
                <a:cubicBezTo>
                  <a:pt x="-32751" y="736678"/>
                  <a:pt x="38134" y="670643"/>
                  <a:pt x="0" y="489365"/>
                </a:cubicBezTo>
                <a:cubicBezTo>
                  <a:pt x="-38134" y="308087"/>
                  <a:pt x="7372" y="20634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36133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No sign. difference between </a:t>
            </a:r>
            <a:r>
              <a:rPr lang="en-US" dirty="0" err="1"/>
              <a:t>chr</a:t>
            </a:r>
            <a:r>
              <a:rPr lang="en-US" dirty="0"/>
              <a:t> and plasmid</a:t>
            </a:r>
          </a:p>
          <a:p>
            <a:r>
              <a:rPr lang="en-US" dirty="0"/>
              <a:t>MISA +++ SNPs than the other 3 species</a:t>
            </a:r>
          </a:p>
          <a:p>
            <a:r>
              <a:rPr lang="en-US" dirty="0"/>
              <a:t>AGTU --- SNPs than the other 3 species</a:t>
            </a:r>
          </a:p>
        </p:txBody>
      </p:sp>
    </p:spTree>
    <p:extLst>
      <p:ext uri="{BB962C8B-B14F-4D97-AF65-F5344CB8AC3E}">
        <p14:creationId xmlns:p14="http://schemas.microsoft.com/office/powerpoint/2010/main" val="253155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1FCA-10F5-47B5-848D-EEC2BE7D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3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SNPs per specie and per type</a:t>
            </a:r>
            <a:br>
              <a:rPr lang="en-US" sz="2800" b="1" dirty="0"/>
            </a:br>
            <a:r>
              <a:rPr lang="en-US" sz="2800" b="1" dirty="0"/>
              <a:t>(chromosome or plasmid)</a:t>
            </a:r>
            <a:endParaRPr lang="en-CH" sz="2800" dirty="0"/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4F4B04-ADEE-4284-B85E-0A074B264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" y="1199662"/>
            <a:ext cx="6458635" cy="565130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212D7-4927-4E93-8D4B-CEDA53CF4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05" b="50347"/>
          <a:stretch/>
        </p:blipFill>
        <p:spPr>
          <a:xfrm>
            <a:off x="5811140" y="76310"/>
            <a:ext cx="6276142" cy="2298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B3C26-687E-4766-8B6A-A567C0797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48"/>
          <a:stretch/>
        </p:blipFill>
        <p:spPr>
          <a:xfrm>
            <a:off x="5308346" y="4650736"/>
            <a:ext cx="8103226" cy="201520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63AC7E-614D-4E6E-A8BC-A434E2D536C7}"/>
              </a:ext>
            </a:extLst>
          </p:cNvPr>
          <p:cNvCxnSpPr/>
          <p:nvPr/>
        </p:nvCxnSpPr>
        <p:spPr>
          <a:xfrm>
            <a:off x="1384419" y="3982340"/>
            <a:ext cx="121350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0516859-4127-4012-A212-11A1D17C4AE2}"/>
              </a:ext>
            </a:extLst>
          </p:cNvPr>
          <p:cNvSpPr txBox="1"/>
          <p:nvPr/>
        </p:nvSpPr>
        <p:spPr>
          <a:xfrm>
            <a:off x="1719300" y="371753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D9199E-01C8-4AE8-B6EA-BA84418D9601}"/>
              </a:ext>
            </a:extLst>
          </p:cNvPr>
          <p:cNvCxnSpPr/>
          <p:nvPr/>
        </p:nvCxnSpPr>
        <p:spPr>
          <a:xfrm>
            <a:off x="3782911" y="2023929"/>
            <a:ext cx="121350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31040A-9E7A-4766-9765-8E7EA31F14BB}"/>
              </a:ext>
            </a:extLst>
          </p:cNvPr>
          <p:cNvSpPr txBox="1"/>
          <p:nvPr/>
        </p:nvSpPr>
        <p:spPr>
          <a:xfrm>
            <a:off x="4117792" y="17533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6C423-AA67-4345-BFD4-176F3373F605}"/>
              </a:ext>
            </a:extLst>
          </p:cNvPr>
          <p:cNvSpPr txBox="1"/>
          <p:nvPr/>
        </p:nvSpPr>
        <p:spPr>
          <a:xfrm>
            <a:off x="6386426" y="2525225"/>
            <a:ext cx="5208477" cy="1200329"/>
          </a:xfrm>
          <a:custGeom>
            <a:avLst/>
            <a:gdLst>
              <a:gd name="connsiteX0" fmla="*/ 0 w 5208477"/>
              <a:gd name="connsiteY0" fmla="*/ 0 h 1200329"/>
              <a:gd name="connsiteX1" fmla="*/ 630804 w 5208477"/>
              <a:gd name="connsiteY1" fmla="*/ 0 h 1200329"/>
              <a:gd name="connsiteX2" fmla="*/ 1313694 w 5208477"/>
              <a:gd name="connsiteY2" fmla="*/ 0 h 1200329"/>
              <a:gd name="connsiteX3" fmla="*/ 1944498 w 5208477"/>
              <a:gd name="connsiteY3" fmla="*/ 0 h 1200329"/>
              <a:gd name="connsiteX4" fmla="*/ 2419048 w 5208477"/>
              <a:gd name="connsiteY4" fmla="*/ 0 h 1200329"/>
              <a:gd name="connsiteX5" fmla="*/ 2997768 w 5208477"/>
              <a:gd name="connsiteY5" fmla="*/ 0 h 1200329"/>
              <a:gd name="connsiteX6" fmla="*/ 3524403 w 5208477"/>
              <a:gd name="connsiteY6" fmla="*/ 0 h 1200329"/>
              <a:gd name="connsiteX7" fmla="*/ 4051038 w 5208477"/>
              <a:gd name="connsiteY7" fmla="*/ 0 h 1200329"/>
              <a:gd name="connsiteX8" fmla="*/ 4473503 w 5208477"/>
              <a:gd name="connsiteY8" fmla="*/ 0 h 1200329"/>
              <a:gd name="connsiteX9" fmla="*/ 5208477 w 5208477"/>
              <a:gd name="connsiteY9" fmla="*/ 0 h 1200329"/>
              <a:gd name="connsiteX10" fmla="*/ 5208477 w 5208477"/>
              <a:gd name="connsiteY10" fmla="*/ 400110 h 1200329"/>
              <a:gd name="connsiteX11" fmla="*/ 5208477 w 5208477"/>
              <a:gd name="connsiteY11" fmla="*/ 764209 h 1200329"/>
              <a:gd name="connsiteX12" fmla="*/ 5208477 w 5208477"/>
              <a:gd name="connsiteY12" fmla="*/ 1200329 h 1200329"/>
              <a:gd name="connsiteX13" fmla="*/ 4629757 w 5208477"/>
              <a:gd name="connsiteY13" fmla="*/ 1200329 h 1200329"/>
              <a:gd name="connsiteX14" fmla="*/ 4051038 w 5208477"/>
              <a:gd name="connsiteY14" fmla="*/ 1200329 h 1200329"/>
              <a:gd name="connsiteX15" fmla="*/ 3472318 w 5208477"/>
              <a:gd name="connsiteY15" fmla="*/ 1200329 h 1200329"/>
              <a:gd name="connsiteX16" fmla="*/ 3049853 w 5208477"/>
              <a:gd name="connsiteY16" fmla="*/ 1200329 h 1200329"/>
              <a:gd name="connsiteX17" fmla="*/ 2523218 w 5208477"/>
              <a:gd name="connsiteY17" fmla="*/ 1200329 h 1200329"/>
              <a:gd name="connsiteX18" fmla="*/ 1840329 w 5208477"/>
              <a:gd name="connsiteY18" fmla="*/ 1200329 h 1200329"/>
              <a:gd name="connsiteX19" fmla="*/ 1417863 w 5208477"/>
              <a:gd name="connsiteY19" fmla="*/ 1200329 h 1200329"/>
              <a:gd name="connsiteX20" fmla="*/ 943313 w 5208477"/>
              <a:gd name="connsiteY20" fmla="*/ 1200329 h 1200329"/>
              <a:gd name="connsiteX21" fmla="*/ 0 w 5208477"/>
              <a:gd name="connsiteY21" fmla="*/ 1200329 h 1200329"/>
              <a:gd name="connsiteX22" fmla="*/ 0 w 5208477"/>
              <a:gd name="connsiteY22" fmla="*/ 824226 h 1200329"/>
              <a:gd name="connsiteX23" fmla="*/ 0 w 5208477"/>
              <a:gd name="connsiteY23" fmla="*/ 424116 h 1200329"/>
              <a:gd name="connsiteX24" fmla="*/ 0 w 5208477"/>
              <a:gd name="connsiteY2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08477" h="1200329" extrusionOk="0">
                <a:moveTo>
                  <a:pt x="0" y="0"/>
                </a:moveTo>
                <a:cubicBezTo>
                  <a:pt x="229057" y="-48193"/>
                  <a:pt x="401082" y="59323"/>
                  <a:pt x="630804" y="0"/>
                </a:cubicBezTo>
                <a:cubicBezTo>
                  <a:pt x="860526" y="-59323"/>
                  <a:pt x="1174397" y="44973"/>
                  <a:pt x="1313694" y="0"/>
                </a:cubicBezTo>
                <a:cubicBezTo>
                  <a:pt x="1452991" y="-44973"/>
                  <a:pt x="1659628" y="42377"/>
                  <a:pt x="1944498" y="0"/>
                </a:cubicBezTo>
                <a:cubicBezTo>
                  <a:pt x="2229368" y="-42377"/>
                  <a:pt x="2210482" y="33055"/>
                  <a:pt x="2419048" y="0"/>
                </a:cubicBezTo>
                <a:cubicBezTo>
                  <a:pt x="2627614" y="-33055"/>
                  <a:pt x="2784836" y="10055"/>
                  <a:pt x="2997768" y="0"/>
                </a:cubicBezTo>
                <a:cubicBezTo>
                  <a:pt x="3210700" y="-10055"/>
                  <a:pt x="3339208" y="19318"/>
                  <a:pt x="3524403" y="0"/>
                </a:cubicBezTo>
                <a:cubicBezTo>
                  <a:pt x="3709598" y="-19318"/>
                  <a:pt x="3814449" y="55549"/>
                  <a:pt x="4051038" y="0"/>
                </a:cubicBezTo>
                <a:cubicBezTo>
                  <a:pt x="4287628" y="-55549"/>
                  <a:pt x="4382352" y="41047"/>
                  <a:pt x="4473503" y="0"/>
                </a:cubicBezTo>
                <a:cubicBezTo>
                  <a:pt x="4564654" y="-41047"/>
                  <a:pt x="4846720" y="18779"/>
                  <a:pt x="5208477" y="0"/>
                </a:cubicBezTo>
                <a:cubicBezTo>
                  <a:pt x="5248085" y="92814"/>
                  <a:pt x="5190819" y="219409"/>
                  <a:pt x="5208477" y="400110"/>
                </a:cubicBezTo>
                <a:cubicBezTo>
                  <a:pt x="5226135" y="580811"/>
                  <a:pt x="5196947" y="667833"/>
                  <a:pt x="5208477" y="764209"/>
                </a:cubicBezTo>
                <a:cubicBezTo>
                  <a:pt x="5220007" y="860585"/>
                  <a:pt x="5195736" y="998434"/>
                  <a:pt x="5208477" y="1200329"/>
                </a:cubicBezTo>
                <a:cubicBezTo>
                  <a:pt x="5092178" y="1254839"/>
                  <a:pt x="4825392" y="1139468"/>
                  <a:pt x="4629757" y="1200329"/>
                </a:cubicBezTo>
                <a:cubicBezTo>
                  <a:pt x="4434122" y="1261190"/>
                  <a:pt x="4171903" y="1196549"/>
                  <a:pt x="4051038" y="1200329"/>
                </a:cubicBezTo>
                <a:cubicBezTo>
                  <a:pt x="3930173" y="1204109"/>
                  <a:pt x="3661795" y="1189659"/>
                  <a:pt x="3472318" y="1200329"/>
                </a:cubicBezTo>
                <a:cubicBezTo>
                  <a:pt x="3282841" y="1210999"/>
                  <a:pt x="3157254" y="1197789"/>
                  <a:pt x="3049853" y="1200329"/>
                </a:cubicBezTo>
                <a:cubicBezTo>
                  <a:pt x="2942453" y="1202869"/>
                  <a:pt x="2745540" y="1163399"/>
                  <a:pt x="2523218" y="1200329"/>
                </a:cubicBezTo>
                <a:cubicBezTo>
                  <a:pt x="2300897" y="1237259"/>
                  <a:pt x="1990580" y="1185964"/>
                  <a:pt x="1840329" y="1200329"/>
                </a:cubicBezTo>
                <a:cubicBezTo>
                  <a:pt x="1690078" y="1214694"/>
                  <a:pt x="1578783" y="1159703"/>
                  <a:pt x="1417863" y="1200329"/>
                </a:cubicBezTo>
                <a:cubicBezTo>
                  <a:pt x="1256943" y="1240955"/>
                  <a:pt x="1089822" y="1193659"/>
                  <a:pt x="943313" y="1200329"/>
                </a:cubicBezTo>
                <a:cubicBezTo>
                  <a:pt x="796804" y="1206999"/>
                  <a:pt x="402088" y="1186726"/>
                  <a:pt x="0" y="1200329"/>
                </a:cubicBezTo>
                <a:cubicBezTo>
                  <a:pt x="-22016" y="1026093"/>
                  <a:pt x="15859" y="982835"/>
                  <a:pt x="0" y="824226"/>
                </a:cubicBezTo>
                <a:cubicBezTo>
                  <a:pt x="-15859" y="665617"/>
                  <a:pt x="16392" y="594757"/>
                  <a:pt x="0" y="424116"/>
                </a:cubicBezTo>
                <a:cubicBezTo>
                  <a:pt x="-16392" y="253475"/>
                  <a:pt x="15995" y="19795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36133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No sign. difference between </a:t>
            </a:r>
            <a:r>
              <a:rPr lang="en-US" dirty="0" err="1"/>
              <a:t>chr</a:t>
            </a:r>
            <a:r>
              <a:rPr lang="en-US" dirty="0"/>
              <a:t> and plasmid</a:t>
            </a:r>
          </a:p>
          <a:p>
            <a:r>
              <a:rPr lang="en-US" dirty="0"/>
              <a:t>MISA +++ SNPs than the other 3 species</a:t>
            </a:r>
          </a:p>
          <a:p>
            <a:r>
              <a:rPr lang="en-US" dirty="0"/>
              <a:t>AGTU --- SNPs than the other 3 species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Number of SNPs increases with CFU/ml decreasing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9879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1FCA-10F5-47B5-848D-EEC2BE7D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SNPs per specie and per microcosm</a:t>
            </a:r>
            <a:endParaRPr lang="en-CH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80565-6F19-4AB3-B363-BB459A4E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7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2FB8D53-16DC-4BCF-8DB2-85E335FBA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4" y="1251446"/>
            <a:ext cx="6273158" cy="434256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1A0CFE-F89C-4176-A518-7CB83FCBFDC0}"/>
              </a:ext>
            </a:extLst>
          </p:cNvPr>
          <p:cNvCxnSpPr>
            <a:cxnSpLocks/>
          </p:cNvCxnSpPr>
          <p:nvPr/>
        </p:nvCxnSpPr>
        <p:spPr>
          <a:xfrm>
            <a:off x="1031994" y="2077340"/>
            <a:ext cx="5205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6D8272-EF8C-4A95-8F2D-C9A4B62A6A79}"/>
              </a:ext>
            </a:extLst>
          </p:cNvPr>
          <p:cNvSpPr txBox="1"/>
          <p:nvPr/>
        </p:nvSpPr>
        <p:spPr>
          <a:xfrm>
            <a:off x="1020414" y="18496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842B3-9717-4A18-9B36-77E662828047}"/>
              </a:ext>
            </a:extLst>
          </p:cNvPr>
          <p:cNvSpPr txBox="1"/>
          <p:nvPr/>
        </p:nvSpPr>
        <p:spPr>
          <a:xfrm>
            <a:off x="7269135" y="2700841"/>
            <a:ext cx="4514907" cy="646331"/>
          </a:xfrm>
          <a:custGeom>
            <a:avLst/>
            <a:gdLst>
              <a:gd name="connsiteX0" fmla="*/ 0 w 4514907"/>
              <a:gd name="connsiteY0" fmla="*/ 0 h 646331"/>
              <a:gd name="connsiteX1" fmla="*/ 609512 w 4514907"/>
              <a:gd name="connsiteY1" fmla="*/ 0 h 646331"/>
              <a:gd name="connsiteX2" fmla="*/ 1264174 w 4514907"/>
              <a:gd name="connsiteY2" fmla="*/ 0 h 646331"/>
              <a:gd name="connsiteX3" fmla="*/ 1873686 w 4514907"/>
              <a:gd name="connsiteY3" fmla="*/ 0 h 646331"/>
              <a:gd name="connsiteX4" fmla="*/ 2347752 w 4514907"/>
              <a:gd name="connsiteY4" fmla="*/ 0 h 646331"/>
              <a:gd name="connsiteX5" fmla="*/ 2912115 w 4514907"/>
              <a:gd name="connsiteY5" fmla="*/ 0 h 646331"/>
              <a:gd name="connsiteX6" fmla="*/ 3431329 w 4514907"/>
              <a:gd name="connsiteY6" fmla="*/ 0 h 646331"/>
              <a:gd name="connsiteX7" fmla="*/ 3950544 w 4514907"/>
              <a:gd name="connsiteY7" fmla="*/ 0 h 646331"/>
              <a:gd name="connsiteX8" fmla="*/ 4514907 w 4514907"/>
              <a:gd name="connsiteY8" fmla="*/ 0 h 646331"/>
              <a:gd name="connsiteX9" fmla="*/ 4514907 w 4514907"/>
              <a:gd name="connsiteY9" fmla="*/ 323166 h 646331"/>
              <a:gd name="connsiteX10" fmla="*/ 4514907 w 4514907"/>
              <a:gd name="connsiteY10" fmla="*/ 646331 h 646331"/>
              <a:gd name="connsiteX11" fmla="*/ 4085991 w 4514907"/>
              <a:gd name="connsiteY11" fmla="*/ 646331 h 646331"/>
              <a:gd name="connsiteX12" fmla="*/ 3521627 w 4514907"/>
              <a:gd name="connsiteY12" fmla="*/ 646331 h 646331"/>
              <a:gd name="connsiteX13" fmla="*/ 2866966 w 4514907"/>
              <a:gd name="connsiteY13" fmla="*/ 646331 h 646331"/>
              <a:gd name="connsiteX14" fmla="*/ 2302603 w 4514907"/>
              <a:gd name="connsiteY14" fmla="*/ 646331 h 646331"/>
              <a:gd name="connsiteX15" fmla="*/ 1738239 w 4514907"/>
              <a:gd name="connsiteY15" fmla="*/ 646331 h 646331"/>
              <a:gd name="connsiteX16" fmla="*/ 1309323 w 4514907"/>
              <a:gd name="connsiteY16" fmla="*/ 646331 h 646331"/>
              <a:gd name="connsiteX17" fmla="*/ 790109 w 4514907"/>
              <a:gd name="connsiteY17" fmla="*/ 646331 h 646331"/>
              <a:gd name="connsiteX18" fmla="*/ 0 w 4514907"/>
              <a:gd name="connsiteY18" fmla="*/ 646331 h 646331"/>
              <a:gd name="connsiteX19" fmla="*/ 0 w 4514907"/>
              <a:gd name="connsiteY19" fmla="*/ 342555 h 646331"/>
              <a:gd name="connsiteX20" fmla="*/ 0 w 4514907"/>
              <a:gd name="connsiteY2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14907" h="646331" extrusionOk="0">
                <a:moveTo>
                  <a:pt x="0" y="0"/>
                </a:moveTo>
                <a:cubicBezTo>
                  <a:pt x="284402" y="-32194"/>
                  <a:pt x="321271" y="8812"/>
                  <a:pt x="609512" y="0"/>
                </a:cubicBezTo>
                <a:cubicBezTo>
                  <a:pt x="897753" y="-8812"/>
                  <a:pt x="1041457" y="65609"/>
                  <a:pt x="1264174" y="0"/>
                </a:cubicBezTo>
                <a:cubicBezTo>
                  <a:pt x="1486891" y="-65609"/>
                  <a:pt x="1693583" y="37603"/>
                  <a:pt x="1873686" y="0"/>
                </a:cubicBezTo>
                <a:cubicBezTo>
                  <a:pt x="2053789" y="-37603"/>
                  <a:pt x="2139926" y="42474"/>
                  <a:pt x="2347752" y="0"/>
                </a:cubicBezTo>
                <a:cubicBezTo>
                  <a:pt x="2555578" y="-42474"/>
                  <a:pt x="2705683" y="30086"/>
                  <a:pt x="2912115" y="0"/>
                </a:cubicBezTo>
                <a:cubicBezTo>
                  <a:pt x="3118547" y="-30086"/>
                  <a:pt x="3172095" y="33823"/>
                  <a:pt x="3431329" y="0"/>
                </a:cubicBezTo>
                <a:cubicBezTo>
                  <a:pt x="3690563" y="-33823"/>
                  <a:pt x="3716517" y="57848"/>
                  <a:pt x="3950544" y="0"/>
                </a:cubicBezTo>
                <a:cubicBezTo>
                  <a:pt x="4184572" y="-57848"/>
                  <a:pt x="4379733" y="44244"/>
                  <a:pt x="4514907" y="0"/>
                </a:cubicBezTo>
                <a:cubicBezTo>
                  <a:pt x="4546788" y="65810"/>
                  <a:pt x="4506722" y="212805"/>
                  <a:pt x="4514907" y="323166"/>
                </a:cubicBezTo>
                <a:cubicBezTo>
                  <a:pt x="4523092" y="433527"/>
                  <a:pt x="4489807" y="486669"/>
                  <a:pt x="4514907" y="646331"/>
                </a:cubicBezTo>
                <a:cubicBezTo>
                  <a:pt x="4419772" y="689621"/>
                  <a:pt x="4173366" y="607628"/>
                  <a:pt x="4085991" y="646331"/>
                </a:cubicBezTo>
                <a:cubicBezTo>
                  <a:pt x="3998616" y="685034"/>
                  <a:pt x="3738781" y="622156"/>
                  <a:pt x="3521627" y="646331"/>
                </a:cubicBezTo>
                <a:cubicBezTo>
                  <a:pt x="3304473" y="670506"/>
                  <a:pt x="3150720" y="608068"/>
                  <a:pt x="2866966" y="646331"/>
                </a:cubicBezTo>
                <a:cubicBezTo>
                  <a:pt x="2583212" y="684594"/>
                  <a:pt x="2574109" y="602212"/>
                  <a:pt x="2302603" y="646331"/>
                </a:cubicBezTo>
                <a:cubicBezTo>
                  <a:pt x="2031097" y="690450"/>
                  <a:pt x="1968364" y="602539"/>
                  <a:pt x="1738239" y="646331"/>
                </a:cubicBezTo>
                <a:cubicBezTo>
                  <a:pt x="1508114" y="690123"/>
                  <a:pt x="1469267" y="619073"/>
                  <a:pt x="1309323" y="646331"/>
                </a:cubicBezTo>
                <a:cubicBezTo>
                  <a:pt x="1149379" y="673589"/>
                  <a:pt x="1027019" y="584769"/>
                  <a:pt x="790109" y="646331"/>
                </a:cubicBezTo>
                <a:cubicBezTo>
                  <a:pt x="553199" y="707893"/>
                  <a:pt x="227669" y="609071"/>
                  <a:pt x="0" y="646331"/>
                </a:cubicBezTo>
                <a:cubicBezTo>
                  <a:pt x="-8375" y="501324"/>
                  <a:pt x="26387" y="459742"/>
                  <a:pt x="0" y="342555"/>
                </a:cubicBezTo>
                <a:cubicBezTo>
                  <a:pt x="-26387" y="225368"/>
                  <a:pt x="14425" y="164917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36133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AGTU: Sign. higher number of SNPs when alone than with other microbes</a:t>
            </a:r>
          </a:p>
        </p:txBody>
      </p:sp>
    </p:spTree>
    <p:extLst>
      <p:ext uri="{BB962C8B-B14F-4D97-AF65-F5344CB8AC3E}">
        <p14:creationId xmlns:p14="http://schemas.microsoft.com/office/powerpoint/2010/main" val="1481756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1FCA-10F5-47B5-848D-EEC2BE7D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5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SNPs per specie and per microcosm</a:t>
            </a:r>
            <a:endParaRPr lang="en-CH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80565-6F19-4AB3-B363-BB459A4E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212D7-4927-4E93-8D4B-CEDA53CF4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5" b="50347"/>
          <a:stretch/>
        </p:blipFill>
        <p:spPr>
          <a:xfrm>
            <a:off x="6392254" y="71452"/>
            <a:ext cx="5695028" cy="2086013"/>
          </a:xfrm>
          <a:prstGeom prst="rect">
            <a:avLst/>
          </a:prstGeom>
        </p:spPr>
      </p:pic>
      <p:pic>
        <p:nvPicPr>
          <p:cNvPr id="7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2FB8D53-16DC-4BCF-8DB2-85E335FBA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4" y="1251446"/>
            <a:ext cx="6273158" cy="4342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B3C26-687E-4766-8B6A-A567C07978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48"/>
          <a:stretch/>
        </p:blipFill>
        <p:spPr>
          <a:xfrm>
            <a:off x="5474976" y="4735939"/>
            <a:ext cx="8103226" cy="201520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1A0CFE-F89C-4176-A518-7CB83FCBFDC0}"/>
              </a:ext>
            </a:extLst>
          </p:cNvPr>
          <p:cNvCxnSpPr>
            <a:cxnSpLocks/>
          </p:cNvCxnSpPr>
          <p:nvPr/>
        </p:nvCxnSpPr>
        <p:spPr>
          <a:xfrm>
            <a:off x="1031994" y="2077340"/>
            <a:ext cx="52058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6D8272-EF8C-4A95-8F2D-C9A4B62A6A79}"/>
              </a:ext>
            </a:extLst>
          </p:cNvPr>
          <p:cNvSpPr txBox="1"/>
          <p:nvPr/>
        </p:nvSpPr>
        <p:spPr>
          <a:xfrm>
            <a:off x="1020414" y="18496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****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842B3-9717-4A18-9B36-77E662828047}"/>
              </a:ext>
            </a:extLst>
          </p:cNvPr>
          <p:cNvSpPr txBox="1"/>
          <p:nvPr/>
        </p:nvSpPr>
        <p:spPr>
          <a:xfrm>
            <a:off x="7269135" y="2700841"/>
            <a:ext cx="4514907" cy="1754326"/>
          </a:xfrm>
          <a:custGeom>
            <a:avLst/>
            <a:gdLst>
              <a:gd name="connsiteX0" fmla="*/ 0 w 4514907"/>
              <a:gd name="connsiteY0" fmla="*/ 0 h 1754326"/>
              <a:gd name="connsiteX1" fmla="*/ 609512 w 4514907"/>
              <a:gd name="connsiteY1" fmla="*/ 0 h 1754326"/>
              <a:gd name="connsiteX2" fmla="*/ 1264174 w 4514907"/>
              <a:gd name="connsiteY2" fmla="*/ 0 h 1754326"/>
              <a:gd name="connsiteX3" fmla="*/ 1873686 w 4514907"/>
              <a:gd name="connsiteY3" fmla="*/ 0 h 1754326"/>
              <a:gd name="connsiteX4" fmla="*/ 2347752 w 4514907"/>
              <a:gd name="connsiteY4" fmla="*/ 0 h 1754326"/>
              <a:gd name="connsiteX5" fmla="*/ 2912115 w 4514907"/>
              <a:gd name="connsiteY5" fmla="*/ 0 h 1754326"/>
              <a:gd name="connsiteX6" fmla="*/ 3431329 w 4514907"/>
              <a:gd name="connsiteY6" fmla="*/ 0 h 1754326"/>
              <a:gd name="connsiteX7" fmla="*/ 3950544 w 4514907"/>
              <a:gd name="connsiteY7" fmla="*/ 0 h 1754326"/>
              <a:gd name="connsiteX8" fmla="*/ 4514907 w 4514907"/>
              <a:gd name="connsiteY8" fmla="*/ 0 h 1754326"/>
              <a:gd name="connsiteX9" fmla="*/ 4514907 w 4514907"/>
              <a:gd name="connsiteY9" fmla="*/ 584775 h 1754326"/>
              <a:gd name="connsiteX10" fmla="*/ 4514907 w 4514907"/>
              <a:gd name="connsiteY10" fmla="*/ 1187094 h 1754326"/>
              <a:gd name="connsiteX11" fmla="*/ 4514907 w 4514907"/>
              <a:gd name="connsiteY11" fmla="*/ 1754326 h 1754326"/>
              <a:gd name="connsiteX12" fmla="*/ 3995693 w 4514907"/>
              <a:gd name="connsiteY12" fmla="*/ 1754326 h 1754326"/>
              <a:gd name="connsiteX13" fmla="*/ 3341031 w 4514907"/>
              <a:gd name="connsiteY13" fmla="*/ 1754326 h 1754326"/>
              <a:gd name="connsiteX14" fmla="*/ 2776668 w 4514907"/>
              <a:gd name="connsiteY14" fmla="*/ 1754326 h 1754326"/>
              <a:gd name="connsiteX15" fmla="*/ 2212304 w 4514907"/>
              <a:gd name="connsiteY15" fmla="*/ 1754326 h 1754326"/>
              <a:gd name="connsiteX16" fmla="*/ 1783388 w 4514907"/>
              <a:gd name="connsiteY16" fmla="*/ 1754326 h 1754326"/>
              <a:gd name="connsiteX17" fmla="*/ 1264174 w 4514907"/>
              <a:gd name="connsiteY17" fmla="*/ 1754326 h 1754326"/>
              <a:gd name="connsiteX18" fmla="*/ 609512 w 4514907"/>
              <a:gd name="connsiteY18" fmla="*/ 1754326 h 1754326"/>
              <a:gd name="connsiteX19" fmla="*/ 0 w 4514907"/>
              <a:gd name="connsiteY19" fmla="*/ 1754326 h 1754326"/>
              <a:gd name="connsiteX20" fmla="*/ 0 w 4514907"/>
              <a:gd name="connsiteY20" fmla="*/ 1204637 h 1754326"/>
              <a:gd name="connsiteX21" fmla="*/ 0 w 4514907"/>
              <a:gd name="connsiteY21" fmla="*/ 637405 h 1754326"/>
              <a:gd name="connsiteX22" fmla="*/ 0 w 4514907"/>
              <a:gd name="connsiteY22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14907" h="1754326" extrusionOk="0">
                <a:moveTo>
                  <a:pt x="0" y="0"/>
                </a:moveTo>
                <a:cubicBezTo>
                  <a:pt x="284402" y="-32194"/>
                  <a:pt x="321271" y="8812"/>
                  <a:pt x="609512" y="0"/>
                </a:cubicBezTo>
                <a:cubicBezTo>
                  <a:pt x="897753" y="-8812"/>
                  <a:pt x="1041457" y="65609"/>
                  <a:pt x="1264174" y="0"/>
                </a:cubicBezTo>
                <a:cubicBezTo>
                  <a:pt x="1486891" y="-65609"/>
                  <a:pt x="1693583" y="37603"/>
                  <a:pt x="1873686" y="0"/>
                </a:cubicBezTo>
                <a:cubicBezTo>
                  <a:pt x="2053789" y="-37603"/>
                  <a:pt x="2139926" y="42474"/>
                  <a:pt x="2347752" y="0"/>
                </a:cubicBezTo>
                <a:cubicBezTo>
                  <a:pt x="2555578" y="-42474"/>
                  <a:pt x="2705683" y="30086"/>
                  <a:pt x="2912115" y="0"/>
                </a:cubicBezTo>
                <a:cubicBezTo>
                  <a:pt x="3118547" y="-30086"/>
                  <a:pt x="3172095" y="33823"/>
                  <a:pt x="3431329" y="0"/>
                </a:cubicBezTo>
                <a:cubicBezTo>
                  <a:pt x="3690563" y="-33823"/>
                  <a:pt x="3716517" y="57848"/>
                  <a:pt x="3950544" y="0"/>
                </a:cubicBezTo>
                <a:cubicBezTo>
                  <a:pt x="4184572" y="-57848"/>
                  <a:pt x="4379733" y="44244"/>
                  <a:pt x="4514907" y="0"/>
                </a:cubicBezTo>
                <a:cubicBezTo>
                  <a:pt x="4567024" y="268466"/>
                  <a:pt x="4505633" y="365446"/>
                  <a:pt x="4514907" y="584775"/>
                </a:cubicBezTo>
                <a:cubicBezTo>
                  <a:pt x="4524181" y="804104"/>
                  <a:pt x="4473695" y="905324"/>
                  <a:pt x="4514907" y="1187094"/>
                </a:cubicBezTo>
                <a:cubicBezTo>
                  <a:pt x="4556119" y="1468864"/>
                  <a:pt x="4510574" y="1614620"/>
                  <a:pt x="4514907" y="1754326"/>
                </a:cubicBezTo>
                <a:cubicBezTo>
                  <a:pt x="4331459" y="1797961"/>
                  <a:pt x="4181023" y="1740086"/>
                  <a:pt x="3995693" y="1754326"/>
                </a:cubicBezTo>
                <a:cubicBezTo>
                  <a:pt x="3810363" y="1768566"/>
                  <a:pt x="3626619" y="1716848"/>
                  <a:pt x="3341031" y="1754326"/>
                </a:cubicBezTo>
                <a:cubicBezTo>
                  <a:pt x="3055443" y="1791804"/>
                  <a:pt x="3048174" y="1710207"/>
                  <a:pt x="2776668" y="1754326"/>
                </a:cubicBezTo>
                <a:cubicBezTo>
                  <a:pt x="2505162" y="1798445"/>
                  <a:pt x="2442429" y="1710534"/>
                  <a:pt x="2212304" y="1754326"/>
                </a:cubicBezTo>
                <a:cubicBezTo>
                  <a:pt x="1982179" y="1798118"/>
                  <a:pt x="1943332" y="1727068"/>
                  <a:pt x="1783388" y="1754326"/>
                </a:cubicBezTo>
                <a:cubicBezTo>
                  <a:pt x="1623444" y="1781584"/>
                  <a:pt x="1501084" y="1692764"/>
                  <a:pt x="1264174" y="1754326"/>
                </a:cubicBezTo>
                <a:cubicBezTo>
                  <a:pt x="1027264" y="1815888"/>
                  <a:pt x="935057" y="1714914"/>
                  <a:pt x="609512" y="1754326"/>
                </a:cubicBezTo>
                <a:cubicBezTo>
                  <a:pt x="283967" y="1793738"/>
                  <a:pt x="171891" y="1695794"/>
                  <a:pt x="0" y="1754326"/>
                </a:cubicBezTo>
                <a:cubicBezTo>
                  <a:pt x="-43382" y="1569594"/>
                  <a:pt x="34611" y="1455837"/>
                  <a:pt x="0" y="1204637"/>
                </a:cubicBezTo>
                <a:cubicBezTo>
                  <a:pt x="-34611" y="953437"/>
                  <a:pt x="7834" y="821878"/>
                  <a:pt x="0" y="637405"/>
                </a:cubicBezTo>
                <a:cubicBezTo>
                  <a:pt x="-7834" y="452932"/>
                  <a:pt x="63697" y="170233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36133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AGTU: Sign. higher number of SNPs when alone than with other microbes</a:t>
            </a:r>
          </a:p>
          <a:p>
            <a:pPr algn="ctr"/>
            <a:r>
              <a:rPr lang="en-US" dirty="0"/>
              <a:t>Relaxed selection (mutation accumulation) due to drift ?</a:t>
            </a:r>
          </a:p>
          <a:p>
            <a:pPr algn="ctr"/>
            <a:r>
              <a:rPr lang="en-US" dirty="0"/>
              <a:t>When co-cultured, more stable, benefit from the others 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981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D9E6-1B17-4DEC-8510-B5DB41DC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74D03E3-5FF3-4255-9478-ADCAB72EF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74" y="641951"/>
            <a:ext cx="5574098" cy="557409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54655C-C718-434C-A1CA-F437104BB902}"/>
              </a:ext>
            </a:extLst>
          </p:cNvPr>
          <p:cNvSpPr txBox="1"/>
          <p:nvPr/>
        </p:nvSpPr>
        <p:spPr>
          <a:xfrm>
            <a:off x="3606325" y="5003464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 = 0.8</a:t>
            </a:r>
          </a:p>
          <a:p>
            <a:pPr algn="ctr"/>
            <a:r>
              <a:rPr lang="en-US" b="1" dirty="0"/>
              <a:t>****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5B821-5A10-4489-8852-60FF89E40E3D}"/>
              </a:ext>
            </a:extLst>
          </p:cNvPr>
          <p:cNvSpPr txBox="1"/>
          <p:nvPr/>
        </p:nvSpPr>
        <p:spPr>
          <a:xfrm>
            <a:off x="4732946" y="1044357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 = 0.9</a:t>
            </a:r>
          </a:p>
          <a:p>
            <a:pPr algn="ctr"/>
            <a:r>
              <a:rPr lang="en-US" b="1" dirty="0"/>
              <a:t>****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EBB1A-8919-4024-A338-6DA6F5A6A40F}"/>
              </a:ext>
            </a:extLst>
          </p:cNvPr>
          <p:cNvSpPr txBox="1"/>
          <p:nvPr/>
        </p:nvSpPr>
        <p:spPr>
          <a:xfrm>
            <a:off x="4726652" y="2270756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 = 0.6</a:t>
            </a:r>
          </a:p>
          <a:p>
            <a:pPr algn="ctr"/>
            <a:r>
              <a:rPr lang="en-US" b="1" dirty="0"/>
              <a:t>*</a:t>
            </a:r>
            <a:endParaRPr lang="en-C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6CCCC-DECA-4078-904A-BC5AAEA4E814}"/>
              </a:ext>
            </a:extLst>
          </p:cNvPr>
          <p:cNvSpPr txBox="1"/>
          <p:nvPr/>
        </p:nvSpPr>
        <p:spPr>
          <a:xfrm>
            <a:off x="922874" y="59279"/>
            <a:ext cx="6829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SNPs per specie and per microcosm across time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985143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D9E6-1B17-4DEC-8510-B5DB41DC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74D03E3-5FF3-4255-9478-ADCAB72EF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74" y="641951"/>
            <a:ext cx="5574098" cy="557409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3C8E5-B54B-4925-AAA0-28F52E8F2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05" b="50347"/>
          <a:stretch/>
        </p:blipFill>
        <p:spPr>
          <a:xfrm>
            <a:off x="6496972" y="0"/>
            <a:ext cx="5695028" cy="2086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B283E-F139-42B5-8425-97F42F35C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348"/>
          <a:stretch/>
        </p:blipFill>
        <p:spPr>
          <a:xfrm>
            <a:off x="5551889" y="4789818"/>
            <a:ext cx="8103226" cy="2015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54655C-C718-434C-A1CA-F437104BB902}"/>
              </a:ext>
            </a:extLst>
          </p:cNvPr>
          <p:cNvSpPr txBox="1"/>
          <p:nvPr/>
        </p:nvSpPr>
        <p:spPr>
          <a:xfrm>
            <a:off x="3606325" y="5003464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 = 0.8</a:t>
            </a:r>
          </a:p>
          <a:p>
            <a:pPr algn="ctr"/>
            <a:r>
              <a:rPr lang="en-US" b="1" dirty="0"/>
              <a:t>****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5B821-5A10-4489-8852-60FF89E40E3D}"/>
              </a:ext>
            </a:extLst>
          </p:cNvPr>
          <p:cNvSpPr txBox="1"/>
          <p:nvPr/>
        </p:nvSpPr>
        <p:spPr>
          <a:xfrm>
            <a:off x="4732946" y="1044357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 = 0.9</a:t>
            </a:r>
          </a:p>
          <a:p>
            <a:pPr algn="ctr"/>
            <a:r>
              <a:rPr lang="en-US" b="1" dirty="0"/>
              <a:t>****</a:t>
            </a:r>
            <a:endParaRPr lang="en-C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EBB1A-8919-4024-A338-6DA6F5A6A40F}"/>
              </a:ext>
            </a:extLst>
          </p:cNvPr>
          <p:cNvSpPr txBox="1"/>
          <p:nvPr/>
        </p:nvSpPr>
        <p:spPr>
          <a:xfrm>
            <a:off x="4726652" y="2270756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 = 0.6</a:t>
            </a:r>
          </a:p>
          <a:p>
            <a:pPr algn="ctr"/>
            <a:r>
              <a:rPr lang="en-US" b="1" dirty="0"/>
              <a:t>*</a:t>
            </a:r>
            <a:endParaRPr lang="en-CH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DB6C1-F052-4D65-9366-181F844891D4}"/>
              </a:ext>
            </a:extLst>
          </p:cNvPr>
          <p:cNvSpPr txBox="1"/>
          <p:nvPr/>
        </p:nvSpPr>
        <p:spPr>
          <a:xfrm>
            <a:off x="6639386" y="2606458"/>
            <a:ext cx="5410199" cy="1200329"/>
          </a:xfrm>
          <a:custGeom>
            <a:avLst/>
            <a:gdLst>
              <a:gd name="connsiteX0" fmla="*/ 0 w 5410199"/>
              <a:gd name="connsiteY0" fmla="*/ 0 h 1200329"/>
              <a:gd name="connsiteX1" fmla="*/ 595122 w 5410199"/>
              <a:gd name="connsiteY1" fmla="*/ 0 h 1200329"/>
              <a:gd name="connsiteX2" fmla="*/ 1244346 w 5410199"/>
              <a:gd name="connsiteY2" fmla="*/ 0 h 1200329"/>
              <a:gd name="connsiteX3" fmla="*/ 1839468 w 5410199"/>
              <a:gd name="connsiteY3" fmla="*/ 0 h 1200329"/>
              <a:gd name="connsiteX4" fmla="*/ 2272284 w 5410199"/>
              <a:gd name="connsiteY4" fmla="*/ 0 h 1200329"/>
              <a:gd name="connsiteX5" fmla="*/ 2813303 w 5410199"/>
              <a:gd name="connsiteY5" fmla="*/ 0 h 1200329"/>
              <a:gd name="connsiteX6" fmla="*/ 3300221 w 5410199"/>
              <a:gd name="connsiteY6" fmla="*/ 0 h 1200329"/>
              <a:gd name="connsiteX7" fmla="*/ 3787139 w 5410199"/>
              <a:gd name="connsiteY7" fmla="*/ 0 h 1200329"/>
              <a:gd name="connsiteX8" fmla="*/ 4165853 w 5410199"/>
              <a:gd name="connsiteY8" fmla="*/ 0 h 1200329"/>
              <a:gd name="connsiteX9" fmla="*/ 4706873 w 5410199"/>
              <a:gd name="connsiteY9" fmla="*/ 0 h 1200329"/>
              <a:gd name="connsiteX10" fmla="*/ 5410199 w 5410199"/>
              <a:gd name="connsiteY10" fmla="*/ 0 h 1200329"/>
              <a:gd name="connsiteX11" fmla="*/ 5410199 w 5410199"/>
              <a:gd name="connsiteY11" fmla="*/ 388106 h 1200329"/>
              <a:gd name="connsiteX12" fmla="*/ 5410199 w 5410199"/>
              <a:gd name="connsiteY12" fmla="*/ 776213 h 1200329"/>
              <a:gd name="connsiteX13" fmla="*/ 5410199 w 5410199"/>
              <a:gd name="connsiteY13" fmla="*/ 1200329 h 1200329"/>
              <a:gd name="connsiteX14" fmla="*/ 4869179 w 5410199"/>
              <a:gd name="connsiteY14" fmla="*/ 1200329 h 1200329"/>
              <a:gd name="connsiteX15" fmla="*/ 4328159 w 5410199"/>
              <a:gd name="connsiteY15" fmla="*/ 1200329 h 1200329"/>
              <a:gd name="connsiteX16" fmla="*/ 3949445 w 5410199"/>
              <a:gd name="connsiteY16" fmla="*/ 1200329 h 1200329"/>
              <a:gd name="connsiteX17" fmla="*/ 3462527 w 5410199"/>
              <a:gd name="connsiteY17" fmla="*/ 1200329 h 1200329"/>
              <a:gd name="connsiteX18" fmla="*/ 2813303 w 5410199"/>
              <a:gd name="connsiteY18" fmla="*/ 1200329 h 1200329"/>
              <a:gd name="connsiteX19" fmla="*/ 2434590 w 5410199"/>
              <a:gd name="connsiteY19" fmla="*/ 1200329 h 1200329"/>
              <a:gd name="connsiteX20" fmla="*/ 2001774 w 5410199"/>
              <a:gd name="connsiteY20" fmla="*/ 1200329 h 1200329"/>
              <a:gd name="connsiteX21" fmla="*/ 1406652 w 5410199"/>
              <a:gd name="connsiteY21" fmla="*/ 1200329 h 1200329"/>
              <a:gd name="connsiteX22" fmla="*/ 973836 w 5410199"/>
              <a:gd name="connsiteY22" fmla="*/ 1200329 h 1200329"/>
              <a:gd name="connsiteX23" fmla="*/ 0 w 5410199"/>
              <a:gd name="connsiteY23" fmla="*/ 1200329 h 1200329"/>
              <a:gd name="connsiteX24" fmla="*/ 0 w 5410199"/>
              <a:gd name="connsiteY24" fmla="*/ 836229 h 1200329"/>
              <a:gd name="connsiteX25" fmla="*/ 0 w 5410199"/>
              <a:gd name="connsiteY25" fmla="*/ 472129 h 1200329"/>
              <a:gd name="connsiteX26" fmla="*/ 0 w 5410199"/>
              <a:gd name="connsiteY2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10199" h="1200329" extrusionOk="0">
                <a:moveTo>
                  <a:pt x="0" y="0"/>
                </a:moveTo>
                <a:cubicBezTo>
                  <a:pt x="212595" y="-5907"/>
                  <a:pt x="456177" y="59943"/>
                  <a:pt x="595122" y="0"/>
                </a:cubicBezTo>
                <a:cubicBezTo>
                  <a:pt x="734067" y="-59943"/>
                  <a:pt x="932035" y="26029"/>
                  <a:pt x="1244346" y="0"/>
                </a:cubicBezTo>
                <a:cubicBezTo>
                  <a:pt x="1556657" y="-26029"/>
                  <a:pt x="1580847" y="4604"/>
                  <a:pt x="1839468" y="0"/>
                </a:cubicBezTo>
                <a:cubicBezTo>
                  <a:pt x="2098089" y="-4604"/>
                  <a:pt x="2086579" y="15345"/>
                  <a:pt x="2272284" y="0"/>
                </a:cubicBezTo>
                <a:cubicBezTo>
                  <a:pt x="2457989" y="-15345"/>
                  <a:pt x="2693935" y="21045"/>
                  <a:pt x="2813303" y="0"/>
                </a:cubicBezTo>
                <a:cubicBezTo>
                  <a:pt x="2932671" y="-21045"/>
                  <a:pt x="3175145" y="21243"/>
                  <a:pt x="3300221" y="0"/>
                </a:cubicBezTo>
                <a:cubicBezTo>
                  <a:pt x="3425297" y="-21243"/>
                  <a:pt x="3642046" y="29029"/>
                  <a:pt x="3787139" y="0"/>
                </a:cubicBezTo>
                <a:cubicBezTo>
                  <a:pt x="3932232" y="-29029"/>
                  <a:pt x="4076489" y="19078"/>
                  <a:pt x="4165853" y="0"/>
                </a:cubicBezTo>
                <a:cubicBezTo>
                  <a:pt x="4255217" y="-19078"/>
                  <a:pt x="4594025" y="33613"/>
                  <a:pt x="4706873" y="0"/>
                </a:cubicBezTo>
                <a:cubicBezTo>
                  <a:pt x="4819721" y="-33613"/>
                  <a:pt x="5250939" y="74152"/>
                  <a:pt x="5410199" y="0"/>
                </a:cubicBezTo>
                <a:cubicBezTo>
                  <a:pt x="5414893" y="121067"/>
                  <a:pt x="5376918" y="245286"/>
                  <a:pt x="5410199" y="388106"/>
                </a:cubicBezTo>
                <a:cubicBezTo>
                  <a:pt x="5443480" y="530926"/>
                  <a:pt x="5391743" y="621130"/>
                  <a:pt x="5410199" y="776213"/>
                </a:cubicBezTo>
                <a:cubicBezTo>
                  <a:pt x="5428655" y="931296"/>
                  <a:pt x="5365632" y="994890"/>
                  <a:pt x="5410199" y="1200329"/>
                </a:cubicBezTo>
                <a:cubicBezTo>
                  <a:pt x="5271182" y="1206080"/>
                  <a:pt x="5035786" y="1170894"/>
                  <a:pt x="4869179" y="1200329"/>
                </a:cubicBezTo>
                <a:cubicBezTo>
                  <a:pt x="4702572" y="1229764"/>
                  <a:pt x="4473194" y="1157213"/>
                  <a:pt x="4328159" y="1200329"/>
                </a:cubicBezTo>
                <a:cubicBezTo>
                  <a:pt x="4183124" y="1243445"/>
                  <a:pt x="4132661" y="1196054"/>
                  <a:pt x="3949445" y="1200329"/>
                </a:cubicBezTo>
                <a:cubicBezTo>
                  <a:pt x="3766229" y="1204604"/>
                  <a:pt x="3674384" y="1180386"/>
                  <a:pt x="3462527" y="1200329"/>
                </a:cubicBezTo>
                <a:cubicBezTo>
                  <a:pt x="3250670" y="1220272"/>
                  <a:pt x="3104931" y="1158546"/>
                  <a:pt x="2813303" y="1200329"/>
                </a:cubicBezTo>
                <a:cubicBezTo>
                  <a:pt x="2521675" y="1242112"/>
                  <a:pt x="2579707" y="1156537"/>
                  <a:pt x="2434590" y="1200329"/>
                </a:cubicBezTo>
                <a:cubicBezTo>
                  <a:pt x="2289473" y="1244121"/>
                  <a:pt x="2103682" y="1150192"/>
                  <a:pt x="2001774" y="1200329"/>
                </a:cubicBezTo>
                <a:cubicBezTo>
                  <a:pt x="1899866" y="1250466"/>
                  <a:pt x="1610548" y="1155692"/>
                  <a:pt x="1406652" y="1200329"/>
                </a:cubicBezTo>
                <a:cubicBezTo>
                  <a:pt x="1202756" y="1244966"/>
                  <a:pt x="1159875" y="1177614"/>
                  <a:pt x="973836" y="1200329"/>
                </a:cubicBezTo>
                <a:cubicBezTo>
                  <a:pt x="787797" y="1223044"/>
                  <a:pt x="363090" y="1117909"/>
                  <a:pt x="0" y="1200329"/>
                </a:cubicBezTo>
                <a:cubicBezTo>
                  <a:pt x="-29151" y="1089563"/>
                  <a:pt x="39977" y="941060"/>
                  <a:pt x="0" y="836229"/>
                </a:cubicBezTo>
                <a:cubicBezTo>
                  <a:pt x="-39977" y="731398"/>
                  <a:pt x="18485" y="617388"/>
                  <a:pt x="0" y="472129"/>
                </a:cubicBezTo>
                <a:cubicBezTo>
                  <a:pt x="-18485" y="326870"/>
                  <a:pt x="12657" y="9872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36133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Number of SNPs increases with CFU/ml decreasing. </a:t>
            </a:r>
          </a:p>
          <a:p>
            <a:r>
              <a:rPr lang="en-US" dirty="0"/>
              <a:t>For MISA, due to the extinction of 2, correlation cannot be done globally </a:t>
            </a:r>
            <a:r>
              <a:rPr lang="en-US" dirty="0">
                <a:sym typeface="Wingdings" panose="05000000000000000000" pitchFamily="2" charset="2"/>
              </a:rPr>
              <a:t> need to see how every replicate behaves (next slide)</a:t>
            </a:r>
            <a:endParaRPr lang="en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6CCCC-DECA-4078-904A-BC5AAEA4E814}"/>
              </a:ext>
            </a:extLst>
          </p:cNvPr>
          <p:cNvSpPr txBox="1"/>
          <p:nvPr/>
        </p:nvSpPr>
        <p:spPr>
          <a:xfrm>
            <a:off x="922874" y="59279"/>
            <a:ext cx="6829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SNPs per specie and per microcosm across time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87392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062F1-7F3B-47AC-A483-2087424A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41A4CC7-35AF-443B-B8B7-207176059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87" y="3689324"/>
            <a:ext cx="4543514" cy="3145223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01B14CD-DAB6-44B5-9846-66A4BEAE5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8547"/>
            <a:ext cx="4645757" cy="3216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0C0790A-DDE9-4EE1-800A-27DD9090F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34" y="0"/>
            <a:ext cx="5369566" cy="3717053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E96323B-4062-41F2-A304-D6E12CEBAF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69564" cy="37170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6860B7-A164-4931-9A6B-47201C40A85E}"/>
              </a:ext>
            </a:extLst>
          </p:cNvPr>
          <p:cNvSpPr txBox="1"/>
          <p:nvPr/>
        </p:nvSpPr>
        <p:spPr>
          <a:xfrm>
            <a:off x="11073468" y="389751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OCAN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D57EE-BC27-4510-83C9-686DEFA94942}"/>
              </a:ext>
            </a:extLst>
          </p:cNvPr>
          <p:cNvSpPr txBox="1"/>
          <p:nvPr/>
        </p:nvSpPr>
        <p:spPr>
          <a:xfrm>
            <a:off x="4543514" y="6389714"/>
            <a:ext cx="6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MISA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75207-43AF-4BA0-957B-48C572A139E9}"/>
              </a:ext>
            </a:extLst>
          </p:cNvPr>
          <p:cNvSpPr txBox="1"/>
          <p:nvPr/>
        </p:nvSpPr>
        <p:spPr>
          <a:xfrm>
            <a:off x="4285530" y="783893"/>
            <a:ext cx="72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AGTU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EFBCE-0FAE-4D13-94E9-923B09CA0642}"/>
              </a:ext>
            </a:extLst>
          </p:cNvPr>
          <p:cNvSpPr txBox="1"/>
          <p:nvPr/>
        </p:nvSpPr>
        <p:spPr>
          <a:xfrm>
            <a:off x="11073468" y="136000"/>
            <a:ext cx="67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COTE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E3361-0054-469F-9E12-DCA02BD25A6D}"/>
              </a:ext>
            </a:extLst>
          </p:cNvPr>
          <p:cNvSpPr txBox="1"/>
          <p:nvPr/>
        </p:nvSpPr>
        <p:spPr>
          <a:xfrm>
            <a:off x="4670925" y="3703166"/>
            <a:ext cx="2900484" cy="1477328"/>
          </a:xfrm>
          <a:custGeom>
            <a:avLst/>
            <a:gdLst>
              <a:gd name="connsiteX0" fmla="*/ 0 w 2900484"/>
              <a:gd name="connsiteY0" fmla="*/ 0 h 1477328"/>
              <a:gd name="connsiteX1" fmla="*/ 609102 w 2900484"/>
              <a:gd name="connsiteY1" fmla="*/ 0 h 1477328"/>
              <a:gd name="connsiteX2" fmla="*/ 1247208 w 2900484"/>
              <a:gd name="connsiteY2" fmla="*/ 0 h 1477328"/>
              <a:gd name="connsiteX3" fmla="*/ 1856310 w 2900484"/>
              <a:gd name="connsiteY3" fmla="*/ 0 h 1477328"/>
              <a:gd name="connsiteX4" fmla="*/ 2378397 w 2900484"/>
              <a:gd name="connsiteY4" fmla="*/ 0 h 1477328"/>
              <a:gd name="connsiteX5" fmla="*/ 2900484 w 2900484"/>
              <a:gd name="connsiteY5" fmla="*/ 0 h 1477328"/>
              <a:gd name="connsiteX6" fmla="*/ 2900484 w 2900484"/>
              <a:gd name="connsiteY6" fmla="*/ 477669 h 1477328"/>
              <a:gd name="connsiteX7" fmla="*/ 2900484 w 2900484"/>
              <a:gd name="connsiteY7" fmla="*/ 925792 h 1477328"/>
              <a:gd name="connsiteX8" fmla="*/ 2900484 w 2900484"/>
              <a:gd name="connsiteY8" fmla="*/ 1477328 h 1477328"/>
              <a:gd name="connsiteX9" fmla="*/ 2262378 w 2900484"/>
              <a:gd name="connsiteY9" fmla="*/ 1477328 h 1477328"/>
              <a:gd name="connsiteX10" fmla="*/ 1740290 w 2900484"/>
              <a:gd name="connsiteY10" fmla="*/ 1477328 h 1477328"/>
              <a:gd name="connsiteX11" fmla="*/ 1102184 w 2900484"/>
              <a:gd name="connsiteY11" fmla="*/ 1477328 h 1477328"/>
              <a:gd name="connsiteX12" fmla="*/ 522087 w 2900484"/>
              <a:gd name="connsiteY12" fmla="*/ 1477328 h 1477328"/>
              <a:gd name="connsiteX13" fmla="*/ 0 w 2900484"/>
              <a:gd name="connsiteY13" fmla="*/ 1477328 h 1477328"/>
              <a:gd name="connsiteX14" fmla="*/ 0 w 2900484"/>
              <a:gd name="connsiteY14" fmla="*/ 984885 h 1477328"/>
              <a:gd name="connsiteX15" fmla="*/ 0 w 2900484"/>
              <a:gd name="connsiteY15" fmla="*/ 507216 h 1477328"/>
              <a:gd name="connsiteX16" fmla="*/ 0 w 2900484"/>
              <a:gd name="connsiteY16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00484" h="1477328" extrusionOk="0">
                <a:moveTo>
                  <a:pt x="0" y="0"/>
                </a:moveTo>
                <a:cubicBezTo>
                  <a:pt x="210415" y="-29672"/>
                  <a:pt x="327495" y="46659"/>
                  <a:pt x="609102" y="0"/>
                </a:cubicBezTo>
                <a:cubicBezTo>
                  <a:pt x="890709" y="-46659"/>
                  <a:pt x="1078349" y="49468"/>
                  <a:pt x="1247208" y="0"/>
                </a:cubicBezTo>
                <a:cubicBezTo>
                  <a:pt x="1416067" y="-49468"/>
                  <a:pt x="1714665" y="48636"/>
                  <a:pt x="1856310" y="0"/>
                </a:cubicBezTo>
                <a:cubicBezTo>
                  <a:pt x="1997955" y="-48636"/>
                  <a:pt x="2191962" y="51332"/>
                  <a:pt x="2378397" y="0"/>
                </a:cubicBezTo>
                <a:cubicBezTo>
                  <a:pt x="2564832" y="-51332"/>
                  <a:pt x="2773722" y="21433"/>
                  <a:pt x="2900484" y="0"/>
                </a:cubicBezTo>
                <a:cubicBezTo>
                  <a:pt x="2946396" y="162642"/>
                  <a:pt x="2865722" y="281054"/>
                  <a:pt x="2900484" y="477669"/>
                </a:cubicBezTo>
                <a:cubicBezTo>
                  <a:pt x="2935246" y="674284"/>
                  <a:pt x="2862426" y="724205"/>
                  <a:pt x="2900484" y="925792"/>
                </a:cubicBezTo>
                <a:cubicBezTo>
                  <a:pt x="2938542" y="1127379"/>
                  <a:pt x="2858994" y="1301899"/>
                  <a:pt x="2900484" y="1477328"/>
                </a:cubicBezTo>
                <a:cubicBezTo>
                  <a:pt x="2759155" y="1541560"/>
                  <a:pt x="2494544" y="1403344"/>
                  <a:pt x="2262378" y="1477328"/>
                </a:cubicBezTo>
                <a:cubicBezTo>
                  <a:pt x="2030212" y="1551312"/>
                  <a:pt x="1940192" y="1470173"/>
                  <a:pt x="1740290" y="1477328"/>
                </a:cubicBezTo>
                <a:cubicBezTo>
                  <a:pt x="1540388" y="1484483"/>
                  <a:pt x="1336145" y="1450890"/>
                  <a:pt x="1102184" y="1477328"/>
                </a:cubicBezTo>
                <a:cubicBezTo>
                  <a:pt x="868223" y="1503766"/>
                  <a:pt x="733675" y="1450766"/>
                  <a:pt x="522087" y="1477328"/>
                </a:cubicBezTo>
                <a:cubicBezTo>
                  <a:pt x="310499" y="1503890"/>
                  <a:pt x="135495" y="1441462"/>
                  <a:pt x="0" y="1477328"/>
                </a:cubicBezTo>
                <a:cubicBezTo>
                  <a:pt x="-4168" y="1337483"/>
                  <a:pt x="42719" y="1104768"/>
                  <a:pt x="0" y="984885"/>
                </a:cubicBezTo>
                <a:cubicBezTo>
                  <a:pt x="-42719" y="865002"/>
                  <a:pt x="2310" y="731272"/>
                  <a:pt x="0" y="507216"/>
                </a:cubicBezTo>
                <a:cubicBezTo>
                  <a:pt x="-2310" y="283160"/>
                  <a:pt x="20799" y="237800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36133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number of SNPs per transfer, per replicate and per microcosm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Not all replicates have similar pattern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1702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6BA0-A6E3-45A9-A11B-960393E1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95E2-8B69-4E03-8604-35C49D520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46AD728-CBD4-4AC2-A2AC-31D5FFF44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877425" cy="68375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351093-6A8D-4120-95B8-D871355E0546}"/>
              </a:ext>
            </a:extLst>
          </p:cNvPr>
          <p:cNvSpPr/>
          <p:nvPr/>
        </p:nvSpPr>
        <p:spPr>
          <a:xfrm>
            <a:off x="200024" y="0"/>
            <a:ext cx="9096375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E149E-B86A-4699-AF28-D566D5912AE9}"/>
              </a:ext>
            </a:extLst>
          </p:cNvPr>
          <p:cNvSpPr txBox="1"/>
          <p:nvPr/>
        </p:nvSpPr>
        <p:spPr>
          <a:xfrm>
            <a:off x="838200" y="4710152"/>
            <a:ext cx="72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AGTU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FCFB8-B88B-405B-9E21-8F106C9EF160}"/>
              </a:ext>
            </a:extLst>
          </p:cNvPr>
          <p:cNvSpPr txBox="1"/>
          <p:nvPr/>
        </p:nvSpPr>
        <p:spPr>
          <a:xfrm>
            <a:off x="665268" y="4981892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 = 0.9</a:t>
            </a:r>
          </a:p>
          <a:p>
            <a:pPr algn="ctr"/>
            <a:r>
              <a:rPr lang="en-US" b="1" dirty="0"/>
              <a:t>****</a:t>
            </a:r>
            <a:endParaRPr lang="en-CH" b="1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2D410A2-573B-46E0-8694-1EF81CE0D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30244"/>
            <a:ext cx="9666606" cy="6691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4E3ED3-B888-4DED-BFE3-1C8A3833BD83}"/>
              </a:ext>
            </a:extLst>
          </p:cNvPr>
          <p:cNvSpPr/>
          <p:nvPr/>
        </p:nvSpPr>
        <p:spPr>
          <a:xfrm>
            <a:off x="200024" y="-2530245"/>
            <a:ext cx="8820151" cy="4220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9DB9B-61DF-4C76-B934-7CACD0C784C9}"/>
              </a:ext>
            </a:extLst>
          </p:cNvPr>
          <p:cNvSpPr txBox="1"/>
          <p:nvPr/>
        </p:nvSpPr>
        <p:spPr>
          <a:xfrm>
            <a:off x="860161" y="1991003"/>
            <a:ext cx="67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COTE</a:t>
            </a:r>
            <a:endParaRPr lang="en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0B7416-7180-40A3-A55C-8B7B5C4C7A25}"/>
              </a:ext>
            </a:extLst>
          </p:cNvPr>
          <p:cNvSpPr txBox="1"/>
          <p:nvPr/>
        </p:nvSpPr>
        <p:spPr>
          <a:xfrm>
            <a:off x="665268" y="2291377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 = 0.6</a:t>
            </a:r>
          </a:p>
          <a:p>
            <a:pPr algn="ctr"/>
            <a:r>
              <a:rPr lang="en-US" b="1" dirty="0"/>
              <a:t>*</a:t>
            </a:r>
            <a:endParaRPr lang="en-CH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B59C0-F366-49CC-924C-577737C392B0}"/>
              </a:ext>
            </a:extLst>
          </p:cNvPr>
          <p:cNvSpPr/>
          <p:nvPr/>
        </p:nvSpPr>
        <p:spPr>
          <a:xfrm>
            <a:off x="9065533" y="-838199"/>
            <a:ext cx="1066318" cy="3129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DE5F0F-B664-4139-A7B6-D39072E97527}"/>
              </a:ext>
            </a:extLst>
          </p:cNvPr>
          <p:cNvSpPr/>
          <p:nvPr/>
        </p:nvSpPr>
        <p:spPr>
          <a:xfrm>
            <a:off x="9344024" y="2291377"/>
            <a:ext cx="702101" cy="2370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F336D-44F0-4CE0-B59B-02A6FF88F883}"/>
              </a:ext>
            </a:extLst>
          </p:cNvPr>
          <p:cNvSpPr/>
          <p:nvPr/>
        </p:nvSpPr>
        <p:spPr>
          <a:xfrm>
            <a:off x="-10794" y="14287"/>
            <a:ext cx="734211" cy="167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9B4485-D054-4B2E-9B01-1F4D4A6CEA2A}"/>
              </a:ext>
            </a:extLst>
          </p:cNvPr>
          <p:cNvSpPr txBox="1"/>
          <p:nvPr/>
        </p:nvSpPr>
        <p:spPr>
          <a:xfrm>
            <a:off x="923441" y="421342"/>
            <a:ext cx="9363076" cy="646331"/>
          </a:xfrm>
          <a:custGeom>
            <a:avLst/>
            <a:gdLst>
              <a:gd name="connsiteX0" fmla="*/ 0 w 9363076"/>
              <a:gd name="connsiteY0" fmla="*/ 0 h 646331"/>
              <a:gd name="connsiteX1" fmla="*/ 678823 w 9363076"/>
              <a:gd name="connsiteY1" fmla="*/ 0 h 646331"/>
              <a:gd name="connsiteX2" fmla="*/ 1451277 w 9363076"/>
              <a:gd name="connsiteY2" fmla="*/ 0 h 646331"/>
              <a:gd name="connsiteX3" fmla="*/ 2130100 w 9363076"/>
              <a:gd name="connsiteY3" fmla="*/ 0 h 646331"/>
              <a:gd name="connsiteX4" fmla="*/ 2528031 w 9363076"/>
              <a:gd name="connsiteY4" fmla="*/ 0 h 646331"/>
              <a:gd name="connsiteX5" fmla="*/ 3113223 w 9363076"/>
              <a:gd name="connsiteY5" fmla="*/ 0 h 646331"/>
              <a:gd name="connsiteX6" fmla="*/ 3604784 w 9363076"/>
              <a:gd name="connsiteY6" fmla="*/ 0 h 646331"/>
              <a:gd name="connsiteX7" fmla="*/ 4096346 w 9363076"/>
              <a:gd name="connsiteY7" fmla="*/ 0 h 646331"/>
              <a:gd name="connsiteX8" fmla="*/ 4400646 w 9363076"/>
              <a:gd name="connsiteY8" fmla="*/ 0 h 646331"/>
              <a:gd name="connsiteX9" fmla="*/ 4985838 w 9363076"/>
              <a:gd name="connsiteY9" fmla="*/ 0 h 646331"/>
              <a:gd name="connsiteX10" fmla="*/ 5571030 w 9363076"/>
              <a:gd name="connsiteY10" fmla="*/ 0 h 646331"/>
              <a:gd name="connsiteX11" fmla="*/ 6062592 w 9363076"/>
              <a:gd name="connsiteY11" fmla="*/ 0 h 646331"/>
              <a:gd name="connsiteX12" fmla="*/ 6460522 w 9363076"/>
              <a:gd name="connsiteY12" fmla="*/ 0 h 646331"/>
              <a:gd name="connsiteX13" fmla="*/ 6858453 w 9363076"/>
              <a:gd name="connsiteY13" fmla="*/ 0 h 646331"/>
              <a:gd name="connsiteX14" fmla="*/ 7256384 w 9363076"/>
              <a:gd name="connsiteY14" fmla="*/ 0 h 646331"/>
              <a:gd name="connsiteX15" fmla="*/ 7654315 w 9363076"/>
              <a:gd name="connsiteY15" fmla="*/ 0 h 646331"/>
              <a:gd name="connsiteX16" fmla="*/ 8333138 w 9363076"/>
              <a:gd name="connsiteY16" fmla="*/ 0 h 646331"/>
              <a:gd name="connsiteX17" fmla="*/ 8824699 w 9363076"/>
              <a:gd name="connsiteY17" fmla="*/ 0 h 646331"/>
              <a:gd name="connsiteX18" fmla="*/ 9363076 w 9363076"/>
              <a:gd name="connsiteY18" fmla="*/ 0 h 646331"/>
              <a:gd name="connsiteX19" fmla="*/ 9363076 w 9363076"/>
              <a:gd name="connsiteY19" fmla="*/ 323166 h 646331"/>
              <a:gd name="connsiteX20" fmla="*/ 9363076 w 9363076"/>
              <a:gd name="connsiteY20" fmla="*/ 646331 h 646331"/>
              <a:gd name="connsiteX21" fmla="*/ 8871515 w 9363076"/>
              <a:gd name="connsiteY21" fmla="*/ 646331 h 646331"/>
              <a:gd name="connsiteX22" fmla="*/ 8473584 w 9363076"/>
              <a:gd name="connsiteY22" fmla="*/ 646331 h 646331"/>
              <a:gd name="connsiteX23" fmla="*/ 7794761 w 9363076"/>
              <a:gd name="connsiteY23" fmla="*/ 646331 h 646331"/>
              <a:gd name="connsiteX24" fmla="*/ 7490461 w 9363076"/>
              <a:gd name="connsiteY24" fmla="*/ 646331 h 646331"/>
              <a:gd name="connsiteX25" fmla="*/ 6998899 w 9363076"/>
              <a:gd name="connsiteY25" fmla="*/ 646331 h 646331"/>
              <a:gd name="connsiteX26" fmla="*/ 6226446 w 9363076"/>
              <a:gd name="connsiteY26" fmla="*/ 646331 h 646331"/>
              <a:gd name="connsiteX27" fmla="*/ 5641253 w 9363076"/>
              <a:gd name="connsiteY27" fmla="*/ 646331 h 646331"/>
              <a:gd name="connsiteX28" fmla="*/ 5056061 w 9363076"/>
              <a:gd name="connsiteY28" fmla="*/ 646331 h 646331"/>
              <a:gd name="connsiteX29" fmla="*/ 4751761 w 9363076"/>
              <a:gd name="connsiteY29" fmla="*/ 646331 h 646331"/>
              <a:gd name="connsiteX30" fmla="*/ 4353830 w 9363076"/>
              <a:gd name="connsiteY30" fmla="*/ 646331 h 646331"/>
              <a:gd name="connsiteX31" fmla="*/ 3955900 w 9363076"/>
              <a:gd name="connsiteY31" fmla="*/ 646331 h 646331"/>
              <a:gd name="connsiteX32" fmla="*/ 3370707 w 9363076"/>
              <a:gd name="connsiteY32" fmla="*/ 646331 h 646331"/>
              <a:gd name="connsiteX33" fmla="*/ 2785515 w 9363076"/>
              <a:gd name="connsiteY33" fmla="*/ 646331 h 646331"/>
              <a:gd name="connsiteX34" fmla="*/ 2481215 w 9363076"/>
              <a:gd name="connsiteY34" fmla="*/ 646331 h 646331"/>
              <a:gd name="connsiteX35" fmla="*/ 1989654 w 9363076"/>
              <a:gd name="connsiteY35" fmla="*/ 646331 h 646331"/>
              <a:gd name="connsiteX36" fmla="*/ 1404461 w 9363076"/>
              <a:gd name="connsiteY36" fmla="*/ 646331 h 646331"/>
              <a:gd name="connsiteX37" fmla="*/ 632008 w 9363076"/>
              <a:gd name="connsiteY37" fmla="*/ 646331 h 646331"/>
              <a:gd name="connsiteX38" fmla="*/ 0 w 9363076"/>
              <a:gd name="connsiteY38" fmla="*/ 646331 h 646331"/>
              <a:gd name="connsiteX39" fmla="*/ 0 w 9363076"/>
              <a:gd name="connsiteY39" fmla="*/ 310239 h 646331"/>
              <a:gd name="connsiteX40" fmla="*/ 0 w 9363076"/>
              <a:gd name="connsiteY4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363076" h="646331" extrusionOk="0">
                <a:moveTo>
                  <a:pt x="0" y="0"/>
                </a:moveTo>
                <a:cubicBezTo>
                  <a:pt x="253104" y="-11783"/>
                  <a:pt x="464676" y="8150"/>
                  <a:pt x="678823" y="0"/>
                </a:cubicBezTo>
                <a:cubicBezTo>
                  <a:pt x="892970" y="-8150"/>
                  <a:pt x="1263860" y="91732"/>
                  <a:pt x="1451277" y="0"/>
                </a:cubicBezTo>
                <a:cubicBezTo>
                  <a:pt x="1638694" y="-91732"/>
                  <a:pt x="1965358" y="8190"/>
                  <a:pt x="2130100" y="0"/>
                </a:cubicBezTo>
                <a:cubicBezTo>
                  <a:pt x="2294842" y="-8190"/>
                  <a:pt x="2339949" y="42396"/>
                  <a:pt x="2528031" y="0"/>
                </a:cubicBezTo>
                <a:cubicBezTo>
                  <a:pt x="2716113" y="-42396"/>
                  <a:pt x="2967747" y="14247"/>
                  <a:pt x="3113223" y="0"/>
                </a:cubicBezTo>
                <a:cubicBezTo>
                  <a:pt x="3258699" y="-14247"/>
                  <a:pt x="3441870" y="5448"/>
                  <a:pt x="3604784" y="0"/>
                </a:cubicBezTo>
                <a:cubicBezTo>
                  <a:pt x="3767698" y="-5448"/>
                  <a:pt x="3926541" y="34284"/>
                  <a:pt x="4096346" y="0"/>
                </a:cubicBezTo>
                <a:cubicBezTo>
                  <a:pt x="4266151" y="-34284"/>
                  <a:pt x="4321800" y="34505"/>
                  <a:pt x="4400646" y="0"/>
                </a:cubicBezTo>
                <a:cubicBezTo>
                  <a:pt x="4479492" y="-34505"/>
                  <a:pt x="4742555" y="67713"/>
                  <a:pt x="4985838" y="0"/>
                </a:cubicBezTo>
                <a:cubicBezTo>
                  <a:pt x="5229121" y="-67713"/>
                  <a:pt x="5450575" y="21803"/>
                  <a:pt x="5571030" y="0"/>
                </a:cubicBezTo>
                <a:cubicBezTo>
                  <a:pt x="5691485" y="-21803"/>
                  <a:pt x="5831837" y="22348"/>
                  <a:pt x="6062592" y="0"/>
                </a:cubicBezTo>
                <a:cubicBezTo>
                  <a:pt x="6293347" y="-22348"/>
                  <a:pt x="6372094" y="47502"/>
                  <a:pt x="6460522" y="0"/>
                </a:cubicBezTo>
                <a:cubicBezTo>
                  <a:pt x="6548950" y="-47502"/>
                  <a:pt x="6776041" y="28878"/>
                  <a:pt x="6858453" y="0"/>
                </a:cubicBezTo>
                <a:cubicBezTo>
                  <a:pt x="6940865" y="-28878"/>
                  <a:pt x="7077688" y="16394"/>
                  <a:pt x="7256384" y="0"/>
                </a:cubicBezTo>
                <a:cubicBezTo>
                  <a:pt x="7435080" y="-16394"/>
                  <a:pt x="7539837" y="22641"/>
                  <a:pt x="7654315" y="0"/>
                </a:cubicBezTo>
                <a:cubicBezTo>
                  <a:pt x="7768793" y="-22641"/>
                  <a:pt x="7999944" y="29014"/>
                  <a:pt x="8333138" y="0"/>
                </a:cubicBezTo>
                <a:cubicBezTo>
                  <a:pt x="8666332" y="-29014"/>
                  <a:pt x="8650959" y="2721"/>
                  <a:pt x="8824699" y="0"/>
                </a:cubicBezTo>
                <a:cubicBezTo>
                  <a:pt x="8998439" y="-2721"/>
                  <a:pt x="9242366" y="32588"/>
                  <a:pt x="9363076" y="0"/>
                </a:cubicBezTo>
                <a:cubicBezTo>
                  <a:pt x="9401326" y="76399"/>
                  <a:pt x="9328982" y="255070"/>
                  <a:pt x="9363076" y="323166"/>
                </a:cubicBezTo>
                <a:cubicBezTo>
                  <a:pt x="9397170" y="391262"/>
                  <a:pt x="9344933" y="541865"/>
                  <a:pt x="9363076" y="646331"/>
                </a:cubicBezTo>
                <a:cubicBezTo>
                  <a:pt x="9200681" y="659344"/>
                  <a:pt x="8969944" y="604121"/>
                  <a:pt x="8871515" y="646331"/>
                </a:cubicBezTo>
                <a:cubicBezTo>
                  <a:pt x="8773086" y="688541"/>
                  <a:pt x="8644650" y="616268"/>
                  <a:pt x="8473584" y="646331"/>
                </a:cubicBezTo>
                <a:cubicBezTo>
                  <a:pt x="8302518" y="676394"/>
                  <a:pt x="7957339" y="633401"/>
                  <a:pt x="7794761" y="646331"/>
                </a:cubicBezTo>
                <a:cubicBezTo>
                  <a:pt x="7632183" y="659261"/>
                  <a:pt x="7572181" y="641258"/>
                  <a:pt x="7490461" y="646331"/>
                </a:cubicBezTo>
                <a:cubicBezTo>
                  <a:pt x="7408741" y="651404"/>
                  <a:pt x="7228077" y="598443"/>
                  <a:pt x="6998899" y="646331"/>
                </a:cubicBezTo>
                <a:cubicBezTo>
                  <a:pt x="6769721" y="694219"/>
                  <a:pt x="6561559" y="591521"/>
                  <a:pt x="6226446" y="646331"/>
                </a:cubicBezTo>
                <a:cubicBezTo>
                  <a:pt x="5891333" y="701141"/>
                  <a:pt x="5788533" y="637801"/>
                  <a:pt x="5641253" y="646331"/>
                </a:cubicBezTo>
                <a:cubicBezTo>
                  <a:pt x="5493973" y="654861"/>
                  <a:pt x="5300471" y="608261"/>
                  <a:pt x="5056061" y="646331"/>
                </a:cubicBezTo>
                <a:cubicBezTo>
                  <a:pt x="4811651" y="684401"/>
                  <a:pt x="4891337" y="642385"/>
                  <a:pt x="4751761" y="646331"/>
                </a:cubicBezTo>
                <a:cubicBezTo>
                  <a:pt x="4612185" y="650277"/>
                  <a:pt x="4455918" y="607308"/>
                  <a:pt x="4353830" y="646331"/>
                </a:cubicBezTo>
                <a:cubicBezTo>
                  <a:pt x="4251742" y="685354"/>
                  <a:pt x="4042417" y="617944"/>
                  <a:pt x="3955900" y="646331"/>
                </a:cubicBezTo>
                <a:cubicBezTo>
                  <a:pt x="3869383" y="674718"/>
                  <a:pt x="3511211" y="582507"/>
                  <a:pt x="3370707" y="646331"/>
                </a:cubicBezTo>
                <a:cubicBezTo>
                  <a:pt x="3230203" y="710155"/>
                  <a:pt x="2928731" y="634709"/>
                  <a:pt x="2785515" y="646331"/>
                </a:cubicBezTo>
                <a:cubicBezTo>
                  <a:pt x="2642299" y="657953"/>
                  <a:pt x="2585836" y="612899"/>
                  <a:pt x="2481215" y="646331"/>
                </a:cubicBezTo>
                <a:cubicBezTo>
                  <a:pt x="2376594" y="679763"/>
                  <a:pt x="2229542" y="643982"/>
                  <a:pt x="1989654" y="646331"/>
                </a:cubicBezTo>
                <a:cubicBezTo>
                  <a:pt x="1749766" y="648680"/>
                  <a:pt x="1674249" y="583298"/>
                  <a:pt x="1404461" y="646331"/>
                </a:cubicBezTo>
                <a:cubicBezTo>
                  <a:pt x="1134673" y="709364"/>
                  <a:pt x="930162" y="598338"/>
                  <a:pt x="632008" y="646331"/>
                </a:cubicBezTo>
                <a:cubicBezTo>
                  <a:pt x="333854" y="694324"/>
                  <a:pt x="239842" y="606598"/>
                  <a:pt x="0" y="646331"/>
                </a:cubicBezTo>
                <a:cubicBezTo>
                  <a:pt x="-24807" y="522691"/>
                  <a:pt x="13504" y="460921"/>
                  <a:pt x="0" y="310239"/>
                </a:cubicBezTo>
                <a:cubicBezTo>
                  <a:pt x="-13504" y="159557"/>
                  <a:pt x="28127" y="94488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2836133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For COTE and AGTU, in the 4</a:t>
            </a:r>
            <a:r>
              <a:rPr lang="en-US" baseline="30000" dirty="0"/>
              <a:t>th</a:t>
            </a:r>
            <a:r>
              <a:rPr lang="en-US" dirty="0"/>
              <a:t> microcosm (all 4 together), the total number of SNPs increases</a:t>
            </a:r>
          </a:p>
          <a:p>
            <a:r>
              <a:rPr lang="en-US" dirty="0"/>
              <a:t>with time and number of transfers, for all 5 replicates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18397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E284-F669-4015-808D-F4758813C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OCAN in the 4</a:t>
            </a:r>
            <a:r>
              <a:rPr lang="en-US" baseline="30000" dirty="0"/>
              <a:t>th</a:t>
            </a:r>
            <a:r>
              <a:rPr lang="en-US" dirty="0"/>
              <a:t> microcosm (all 4 together)</a:t>
            </a:r>
            <a:endParaRPr lang="en-CH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35366199-1D42-4FA2-946A-507BFE2A7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26" y="1168924"/>
            <a:ext cx="7234494" cy="50080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DAA6C7-AF3A-404A-A067-7B7EB4DA8BF5}"/>
              </a:ext>
            </a:extLst>
          </p:cNvPr>
          <p:cNvSpPr txBox="1"/>
          <p:nvPr/>
        </p:nvSpPr>
        <p:spPr>
          <a:xfrm>
            <a:off x="5740925" y="1644843"/>
            <a:ext cx="43960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</a:t>
            </a:r>
            <a:r>
              <a:rPr lang="en-CH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utants</a:t>
            </a:r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arise but are then selected against, 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ctr"/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leading to a reduction in mutations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? Equilibrium not reached yet ?</a:t>
            </a:r>
            <a:endParaRPr lang="en-C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CED422-52E3-4725-9AD9-A64CE87CB169}"/>
              </a:ext>
            </a:extLst>
          </p:cNvPr>
          <p:cNvCxnSpPr>
            <a:cxnSpLocks/>
          </p:cNvCxnSpPr>
          <p:nvPr/>
        </p:nvCxnSpPr>
        <p:spPr>
          <a:xfrm flipH="1">
            <a:off x="4835951" y="1979629"/>
            <a:ext cx="9049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FF3D21-90AE-4048-A161-018552901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018" y="1038036"/>
            <a:ext cx="10219964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sz="2000" b="1" dirty="0"/>
              <a:t>Some of Sara’s questions (that are relatively easy to answer)</a:t>
            </a:r>
          </a:p>
          <a:p>
            <a:pPr>
              <a:spcBef>
                <a:spcPct val="10000"/>
              </a:spcBef>
              <a:defRPr/>
            </a:pPr>
            <a:endParaRPr lang="en-GB" sz="2000" dirty="0"/>
          </a:p>
          <a:p>
            <a:pPr marL="342900" indent="-34290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What are genes with fixed mutations and do they tell us what the species might have adapted towards? Environment or each other? </a:t>
            </a:r>
          </a:p>
          <a:p>
            <a:pPr lvl="1">
              <a:spcBef>
                <a:spcPct val="10000"/>
              </a:spcBef>
              <a:defRPr/>
            </a:pPr>
            <a:r>
              <a:rPr lang="en-GB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 F</a:t>
            </a:r>
            <a:r>
              <a:rPr lang="en-GB" sz="2000" i="1" dirty="0">
                <a:solidFill>
                  <a:srgbClr val="0070C0"/>
                </a:solidFill>
              </a:rPr>
              <a:t>unctional data (SNPs inside which genes ? Their function ?)</a:t>
            </a:r>
          </a:p>
          <a:p>
            <a:pPr marL="342900" indent="-34290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Do we see the same mutations in replicates of the mono-cultures or in co-culture? </a:t>
            </a:r>
          </a:p>
          <a:p>
            <a:pPr lvl="1">
              <a:spcBef>
                <a:spcPct val="10000"/>
              </a:spcBef>
              <a:defRPr/>
            </a:pPr>
            <a:r>
              <a:rPr lang="en-GB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000" i="1" dirty="0">
                <a:solidFill>
                  <a:srgbClr val="0070C0"/>
                </a:solidFill>
              </a:rPr>
              <a:t>Compare the SNPs between replicates</a:t>
            </a:r>
            <a:endParaRPr lang="en-GB" sz="2000" dirty="0"/>
          </a:p>
          <a:p>
            <a:pPr marL="342900" indent="-34290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Can we estimate </a:t>
            </a:r>
            <a:r>
              <a:rPr lang="en-GB" sz="2000" dirty="0" err="1"/>
              <a:t>dN</a:t>
            </a:r>
            <a:r>
              <a:rPr lang="en-GB" sz="2000" dirty="0"/>
              <a:t>/</a:t>
            </a:r>
            <a:r>
              <a:rPr lang="en-GB" sz="2000" dirty="0" err="1"/>
              <a:t>dS</a:t>
            </a:r>
            <a:r>
              <a:rPr lang="en-GB" sz="2000" dirty="0"/>
              <a:t>? Which genes are under positive/purifying selection? </a:t>
            </a:r>
          </a:p>
          <a:p>
            <a:pPr lvl="1">
              <a:spcBef>
                <a:spcPct val="10000"/>
              </a:spcBef>
              <a:defRPr/>
            </a:pPr>
            <a:r>
              <a:rPr lang="en-GB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 L</a:t>
            </a:r>
            <a:r>
              <a:rPr lang="en-GB" sz="2000" i="1" dirty="0">
                <a:solidFill>
                  <a:srgbClr val="0070C0"/>
                </a:solidFill>
              </a:rPr>
              <a:t>ist of nonsynonymous vs synonymous SNPs</a:t>
            </a:r>
            <a:endParaRPr lang="en-GB" sz="2000" dirty="0"/>
          </a:p>
          <a:p>
            <a:pPr marL="342900" indent="-34290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Have mutations in ”social” traits (e.g. biofilm, quorum-sensing, siderophores, antibiotic-degrading enzymes) occurred more in co-evolution treatment? </a:t>
            </a:r>
          </a:p>
          <a:p>
            <a:pPr lvl="1">
              <a:spcBef>
                <a:spcPct val="10000"/>
              </a:spcBef>
              <a:defRPr/>
            </a:pPr>
            <a:r>
              <a:rPr lang="en-GB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 F</a:t>
            </a:r>
            <a:r>
              <a:rPr lang="en-GB" sz="2000" i="1" dirty="0">
                <a:solidFill>
                  <a:srgbClr val="0070C0"/>
                </a:solidFill>
              </a:rPr>
              <a:t>unctional data (SNPs inside which genes ? Their function ?)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0039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997E94-C09B-574F-85BD-61FABBBE060B}"/>
              </a:ext>
            </a:extLst>
          </p:cNvPr>
          <p:cNvSpPr/>
          <p:nvPr/>
        </p:nvSpPr>
        <p:spPr>
          <a:xfrm>
            <a:off x="590313" y="656053"/>
            <a:ext cx="11003280" cy="93165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Sara’s lab goals are</a:t>
            </a:r>
          </a:p>
          <a:p>
            <a:pPr marL="514350" indent="-514350" algn="ctr">
              <a:buFont typeface="+mj-lt"/>
              <a:buAutoNum type="arabicPeriod"/>
            </a:pPr>
            <a:r>
              <a:rPr lang="en-GB" sz="2400" b="1" dirty="0">
                <a:solidFill>
                  <a:schemeClr val="tx1"/>
                </a:solidFill>
              </a:rPr>
              <a:t>to predict community co-evolution and </a:t>
            </a:r>
          </a:p>
          <a:p>
            <a:pPr marL="514350" indent="-514350" algn="ctr">
              <a:buAutoNum type="arabicPeriod"/>
            </a:pPr>
            <a:r>
              <a:rPr lang="en-GB" sz="2400" b="1" dirty="0">
                <a:solidFill>
                  <a:schemeClr val="tx1"/>
                </a:solidFill>
              </a:rPr>
              <a:t>to control evolving communities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9E88A4-57C4-D941-B57F-E6B39885A5DC}"/>
              </a:ext>
            </a:extLst>
          </p:cNvPr>
          <p:cNvGrpSpPr/>
          <p:nvPr/>
        </p:nvGrpSpPr>
        <p:grpSpPr>
          <a:xfrm rot="19494391">
            <a:off x="5694163" y="3108495"/>
            <a:ext cx="711530" cy="244415"/>
            <a:chOff x="8481063" y="2986357"/>
            <a:chExt cx="711530" cy="24441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0DD2623-95B5-9F41-9C04-EAD102C7E52C}"/>
                </a:ext>
              </a:extLst>
            </p:cNvPr>
            <p:cNvCxnSpPr/>
            <p:nvPr/>
          </p:nvCxnSpPr>
          <p:spPr>
            <a:xfrm>
              <a:off x="8481063" y="3230772"/>
              <a:ext cx="6425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A4768A0-22ED-A74E-818F-72D433D126BC}"/>
                </a:ext>
              </a:extLst>
            </p:cNvPr>
            <p:cNvCxnSpPr/>
            <p:nvPr/>
          </p:nvCxnSpPr>
          <p:spPr>
            <a:xfrm rot="10800000">
              <a:off x="8550075" y="2986357"/>
              <a:ext cx="6425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6A79B-7CD7-7A49-B47A-EA6D7725F467}"/>
              </a:ext>
            </a:extLst>
          </p:cNvPr>
          <p:cNvGrpSpPr/>
          <p:nvPr/>
        </p:nvGrpSpPr>
        <p:grpSpPr>
          <a:xfrm rot="17259332">
            <a:off x="7004418" y="4058586"/>
            <a:ext cx="711530" cy="244415"/>
            <a:chOff x="8481063" y="2986357"/>
            <a:chExt cx="711530" cy="24441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BB27D77-855F-244F-BCBB-AABF39906C07}"/>
                </a:ext>
              </a:extLst>
            </p:cNvPr>
            <p:cNvCxnSpPr/>
            <p:nvPr/>
          </p:nvCxnSpPr>
          <p:spPr>
            <a:xfrm>
              <a:off x="8481063" y="3230772"/>
              <a:ext cx="6425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1304E9-5363-F44E-B14E-6AFB8DBB3F5B}"/>
                </a:ext>
              </a:extLst>
            </p:cNvPr>
            <p:cNvCxnSpPr/>
            <p:nvPr/>
          </p:nvCxnSpPr>
          <p:spPr>
            <a:xfrm rot="10800000">
              <a:off x="8550075" y="2986357"/>
              <a:ext cx="6425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17A3C5-F6E8-8E47-B826-61125490DF79}"/>
              </a:ext>
            </a:extLst>
          </p:cNvPr>
          <p:cNvGrpSpPr/>
          <p:nvPr/>
        </p:nvGrpSpPr>
        <p:grpSpPr>
          <a:xfrm rot="13456512">
            <a:off x="5049240" y="4814671"/>
            <a:ext cx="711530" cy="244415"/>
            <a:chOff x="8481063" y="2986357"/>
            <a:chExt cx="711530" cy="24441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BDD3976-1D04-604F-96D3-769590CE53FD}"/>
                </a:ext>
              </a:extLst>
            </p:cNvPr>
            <p:cNvCxnSpPr/>
            <p:nvPr/>
          </p:nvCxnSpPr>
          <p:spPr>
            <a:xfrm>
              <a:off x="8481063" y="3230772"/>
              <a:ext cx="6425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2FD25E-8E7F-DD4B-B1D7-CBF773B7BFD7}"/>
                </a:ext>
              </a:extLst>
            </p:cNvPr>
            <p:cNvCxnSpPr/>
            <p:nvPr/>
          </p:nvCxnSpPr>
          <p:spPr>
            <a:xfrm rot="10800000">
              <a:off x="8550075" y="2986357"/>
              <a:ext cx="64251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6D8279B-2F73-124C-9E50-855C73330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3139" y="2597250"/>
            <a:ext cx="5738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sz="2400" dirty="0"/>
              <a:t>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6AB04F-35EB-5647-BE50-1383EED1F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7966" y="4978708"/>
            <a:ext cx="5738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sz="2400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1A4B2C-E24E-0543-8B8B-474972A46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539" y="4115004"/>
            <a:ext cx="5738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sz="2400" dirty="0"/>
              <a:t>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40B73C-0E78-2541-B817-F40BC2611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51" y="2876642"/>
            <a:ext cx="1272369" cy="16344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14DB6D-C292-234C-BF94-4635A420F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8" y="2138685"/>
            <a:ext cx="1411907" cy="14630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23DDF7-AC7B-AD4E-91E5-DD89753DF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39" y="4291684"/>
            <a:ext cx="1138737" cy="171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8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FF3D21-90AE-4048-A161-018552901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018" y="1594218"/>
            <a:ext cx="10219964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sz="2000" b="1" dirty="0"/>
              <a:t>Some of Sara’s questions (that are quite difficult to answer)</a:t>
            </a:r>
          </a:p>
          <a:p>
            <a:pPr>
              <a:spcBef>
                <a:spcPct val="10000"/>
              </a:spcBef>
              <a:defRPr/>
            </a:pPr>
            <a:endParaRPr lang="en-GB" sz="2000" dirty="0"/>
          </a:p>
          <a:p>
            <a:pPr marL="342900" indent="-34290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Is there a difference between mono- and co-evolved? </a:t>
            </a:r>
          </a:p>
          <a:p>
            <a:pPr lvl="1">
              <a:spcBef>
                <a:spcPct val="10000"/>
              </a:spcBef>
              <a:defRPr/>
            </a:pPr>
            <a:r>
              <a:rPr lang="en-GB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000" i="1" dirty="0">
                <a:solidFill>
                  <a:srgbClr val="0070C0"/>
                </a:solidFill>
              </a:rPr>
              <a:t>Possibly. How can we answer this ? Number of SNPs ? Which genes ? … ?</a:t>
            </a:r>
          </a:p>
          <a:p>
            <a:pPr marL="342900" indent="-34290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Can we estimate mutation rate? </a:t>
            </a:r>
          </a:p>
          <a:p>
            <a:pPr lvl="1">
              <a:spcBef>
                <a:spcPct val="10000"/>
              </a:spcBef>
              <a:defRPr/>
            </a:pPr>
            <a:r>
              <a:rPr lang="en-GB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000" i="1" dirty="0">
                <a:solidFill>
                  <a:srgbClr val="0070C0"/>
                </a:solidFill>
              </a:rPr>
              <a:t>Difficult not many data points. </a:t>
            </a:r>
          </a:p>
          <a:p>
            <a:pPr marL="342900" indent="-34290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Perhaps make Mueller plots? </a:t>
            </a:r>
          </a:p>
          <a:p>
            <a:pPr lvl="1">
              <a:spcBef>
                <a:spcPct val="10000"/>
              </a:spcBef>
              <a:defRPr/>
            </a:pPr>
            <a:r>
              <a:rPr lang="en-GB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000" i="1" dirty="0">
                <a:solidFill>
                  <a:srgbClr val="0070C0"/>
                </a:solidFill>
              </a:rPr>
              <a:t>We need haplotype information for this ?</a:t>
            </a:r>
          </a:p>
          <a:p>
            <a:pPr marL="342900" indent="-342900">
              <a:spcBef>
                <a:spcPct val="10000"/>
              </a:spcBef>
              <a:buFont typeface="Arial" panose="020B0604020202020204" pitchFamily="34" charset="0"/>
              <a:buChar char="•"/>
              <a:defRPr/>
            </a:pPr>
            <a:r>
              <a:rPr lang="en-GB" sz="2000" dirty="0"/>
              <a:t>Can we map out the fitness landscape using the four-species community evolution and predict the three-species one? </a:t>
            </a:r>
          </a:p>
          <a:p>
            <a:pPr lvl="1">
              <a:spcBef>
                <a:spcPct val="10000"/>
              </a:spcBef>
              <a:defRPr/>
            </a:pPr>
            <a:r>
              <a:rPr lang="en-GB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GB" sz="2000" i="1" dirty="0">
                <a:solidFill>
                  <a:srgbClr val="0070C0"/>
                </a:solidFill>
              </a:rPr>
              <a:t>??????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920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3125-5A98-4995-939A-4CE8DF5C5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96996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Other questions ?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BE0A7-F3A1-4B25-8E97-F0B69C98B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723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5B14-FE3E-436E-B447-56465F39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Why this presentation ?</a:t>
            </a:r>
            <a:endParaRPr lang="en-CH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549E4-8EE3-436F-BCD5-9227AA9EF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I am trying to understand the (sequencing) data we have</a:t>
            </a:r>
          </a:p>
          <a:p>
            <a:r>
              <a:rPr lang="en-US" dirty="0"/>
              <a:t>Some very basic descriptive plots to “understand” the data</a:t>
            </a:r>
          </a:p>
          <a:p>
            <a:r>
              <a:rPr lang="en-US" dirty="0"/>
              <a:t>How can we use this to answer meaningful evolutionary questions ?</a:t>
            </a:r>
          </a:p>
          <a:p>
            <a:r>
              <a:rPr lang="en-US" dirty="0"/>
              <a:t>What I would like to hear from you: suggestions about meaningful questions (end of presentation)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5465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30EE3D8-4991-8B4E-B71F-EC91E099C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767" y="1374912"/>
            <a:ext cx="1470992" cy="14709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8B7153-7250-FA4D-BB47-B8C40C92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016" y="649356"/>
            <a:ext cx="2922104" cy="292210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6FCBF8B-1A63-6C4C-BA68-5F7FC249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2" y="649356"/>
            <a:ext cx="2922104" cy="292210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CC6C43B-F92F-4F46-B389-E3518A786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452" y="3625893"/>
            <a:ext cx="2617304" cy="261730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2D73726-8E94-9143-86DB-0EDE078A8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5797" y="3571460"/>
            <a:ext cx="1517375" cy="1517375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F0FC7BC-B2AF-1343-8C2F-0A4ECEBE9F82}"/>
              </a:ext>
            </a:extLst>
          </p:cNvPr>
          <p:cNvSpPr txBox="1">
            <a:spLocks/>
          </p:cNvSpPr>
          <p:nvPr/>
        </p:nvSpPr>
        <p:spPr>
          <a:xfrm>
            <a:off x="77912" y="-177800"/>
            <a:ext cx="117017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Genomic characterization of four species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E7FC81-1146-0C41-BA81-1F74FDBA9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7227" y="1374912"/>
            <a:ext cx="1470992" cy="14709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D93D205-8C49-CB41-B323-CF5C4CE0F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5687" y="1536526"/>
            <a:ext cx="1147763" cy="114776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BBFEE9C-4897-A748-8840-30255DF25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12" y="3411156"/>
            <a:ext cx="2922104" cy="292210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7E5C1AC-2344-EA4C-91EA-EC3F5607DF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551" y="3444878"/>
            <a:ext cx="2882369" cy="288236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441F2C0-12A3-9B47-90F4-9779DEA599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9775" y="3345545"/>
            <a:ext cx="2967847" cy="2967847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F224E5FF-0BF1-3C45-B9DC-E58326327C6F}"/>
              </a:ext>
            </a:extLst>
          </p:cNvPr>
          <p:cNvSpPr/>
          <p:nvPr/>
        </p:nvSpPr>
        <p:spPr>
          <a:xfrm>
            <a:off x="77912" y="808383"/>
            <a:ext cx="10215538" cy="26226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7B1E9A8-B079-F343-B489-57B8056662AC}"/>
              </a:ext>
            </a:extLst>
          </p:cNvPr>
          <p:cNvSpPr/>
          <p:nvPr/>
        </p:nvSpPr>
        <p:spPr>
          <a:xfrm>
            <a:off x="91164" y="3556918"/>
            <a:ext cx="4192639" cy="296784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E72B901-9F47-FF47-B575-497A0C0D3F27}"/>
              </a:ext>
            </a:extLst>
          </p:cNvPr>
          <p:cNvSpPr/>
          <p:nvPr/>
        </p:nvSpPr>
        <p:spPr>
          <a:xfrm>
            <a:off x="4369921" y="3562879"/>
            <a:ext cx="2615971" cy="2961886"/>
          </a:xfrm>
          <a:prstGeom prst="rect">
            <a:avLst/>
          </a:prstGeom>
          <a:noFill/>
          <a:ln w="38100">
            <a:solidFill>
              <a:srgbClr val="FFA6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409303A-38ED-DD4C-8B46-790ACE417A13}"/>
              </a:ext>
            </a:extLst>
          </p:cNvPr>
          <p:cNvSpPr/>
          <p:nvPr/>
        </p:nvSpPr>
        <p:spPr>
          <a:xfrm>
            <a:off x="7075701" y="3555697"/>
            <a:ext cx="5010282" cy="2969067"/>
          </a:xfrm>
          <a:prstGeom prst="rect">
            <a:avLst/>
          </a:prstGeom>
          <a:noFill/>
          <a:ln w="38100">
            <a:solidFill>
              <a:srgbClr val="C50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6">
            <a:extLst>
              <a:ext uri="{FF2B5EF4-FFF2-40B4-BE49-F238E27FC236}">
                <a16:creationId xmlns:a16="http://schemas.microsoft.com/office/drawing/2014/main" id="{8485C8B7-996C-3C4F-B917-2BEB28FCA341}"/>
              </a:ext>
            </a:extLst>
          </p:cNvPr>
          <p:cNvSpPr txBox="1"/>
          <p:nvPr/>
        </p:nvSpPr>
        <p:spPr>
          <a:xfrm>
            <a:off x="7516013" y="808383"/>
            <a:ext cx="278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i="1" dirty="0"/>
              <a:t>Agrobacterium tumefaciens</a:t>
            </a:r>
            <a:endParaRPr lang="en-GB" dirty="0"/>
          </a:p>
        </p:txBody>
      </p:sp>
      <p:sp>
        <p:nvSpPr>
          <p:cNvPr id="21" name="CuadroTexto 6">
            <a:extLst>
              <a:ext uri="{FF2B5EF4-FFF2-40B4-BE49-F238E27FC236}">
                <a16:creationId xmlns:a16="http://schemas.microsoft.com/office/drawing/2014/main" id="{785D8B3D-C365-EE4B-AD86-D26DAA5D9B2A}"/>
              </a:ext>
            </a:extLst>
          </p:cNvPr>
          <p:cNvSpPr txBox="1"/>
          <p:nvPr/>
        </p:nvSpPr>
        <p:spPr>
          <a:xfrm>
            <a:off x="1739599" y="6128726"/>
            <a:ext cx="251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i="1" dirty="0" err="1"/>
              <a:t>Comamonas</a:t>
            </a:r>
            <a:r>
              <a:rPr lang="en-GB" i="1" dirty="0"/>
              <a:t> </a:t>
            </a:r>
            <a:r>
              <a:rPr lang="en-GB" i="1" dirty="0" err="1"/>
              <a:t>testosteroni</a:t>
            </a:r>
            <a:endParaRPr lang="en-GB" i="1" dirty="0"/>
          </a:p>
        </p:txBody>
      </p:sp>
      <p:sp>
        <p:nvSpPr>
          <p:cNvPr id="23" name="CuadroTexto 6">
            <a:extLst>
              <a:ext uri="{FF2B5EF4-FFF2-40B4-BE49-F238E27FC236}">
                <a16:creationId xmlns:a16="http://schemas.microsoft.com/office/drawing/2014/main" id="{AAE480C2-EF29-924D-9393-68FEC8439E06}"/>
              </a:ext>
            </a:extLst>
          </p:cNvPr>
          <p:cNvSpPr txBox="1"/>
          <p:nvPr/>
        </p:nvSpPr>
        <p:spPr>
          <a:xfrm>
            <a:off x="4391450" y="6128726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i="1" dirty="0" err="1"/>
              <a:t>Microbacterium</a:t>
            </a:r>
            <a:r>
              <a:rPr lang="en-GB" i="1" dirty="0"/>
              <a:t> </a:t>
            </a:r>
            <a:r>
              <a:rPr lang="en-GB" i="1" dirty="0" err="1"/>
              <a:t>saperdae</a:t>
            </a:r>
            <a:endParaRPr lang="en-GB" i="1" dirty="0"/>
          </a:p>
        </p:txBody>
      </p:sp>
      <p:sp>
        <p:nvSpPr>
          <p:cNvPr id="29" name="CuadroTexto 6">
            <a:extLst>
              <a:ext uri="{FF2B5EF4-FFF2-40B4-BE49-F238E27FC236}">
                <a16:creationId xmlns:a16="http://schemas.microsoft.com/office/drawing/2014/main" id="{3B2A9E95-4A50-0B49-899C-8F4B8DA60E01}"/>
              </a:ext>
            </a:extLst>
          </p:cNvPr>
          <p:cNvSpPr txBox="1"/>
          <p:nvPr/>
        </p:nvSpPr>
        <p:spPr>
          <a:xfrm>
            <a:off x="9696226" y="6142581"/>
            <a:ext cx="238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i="1" dirty="0" err="1"/>
              <a:t>Ochrobactrum</a:t>
            </a:r>
            <a:r>
              <a:rPr lang="en-GB" i="1" dirty="0"/>
              <a:t> </a:t>
            </a:r>
            <a:r>
              <a:rPr lang="en-GB" i="1" dirty="0" err="1"/>
              <a:t>anthropi</a:t>
            </a:r>
            <a:endParaRPr lang="en-GB" dirty="0"/>
          </a:p>
        </p:txBody>
      </p:sp>
      <p:sp>
        <p:nvSpPr>
          <p:cNvPr id="30" name="CuadroTexto 6">
            <a:extLst>
              <a:ext uri="{FF2B5EF4-FFF2-40B4-BE49-F238E27FC236}">
                <a16:creationId xmlns:a16="http://schemas.microsoft.com/office/drawing/2014/main" id="{FE6EEDB3-A265-2C49-8FC2-7F70AF8D405B}"/>
              </a:ext>
            </a:extLst>
          </p:cNvPr>
          <p:cNvSpPr txBox="1"/>
          <p:nvPr/>
        </p:nvSpPr>
        <p:spPr>
          <a:xfrm>
            <a:off x="5551595" y="3006165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Linear chromosome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ED40BDE-91EA-954C-BEBF-076DD7C8B21C}"/>
              </a:ext>
            </a:extLst>
          </p:cNvPr>
          <p:cNvCxnSpPr>
            <a:cxnSpLocks/>
          </p:cNvCxnSpPr>
          <p:nvPr/>
        </p:nvCxnSpPr>
        <p:spPr>
          <a:xfrm flipH="1" flipV="1">
            <a:off x="5572247" y="2810158"/>
            <a:ext cx="679749" cy="2628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97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0619"/>
          <a:stretch/>
        </p:blipFill>
        <p:spPr>
          <a:xfrm>
            <a:off x="1001089" y="1815463"/>
            <a:ext cx="10918768" cy="24175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8620B-0828-7146-A8A6-019B5262E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0309" y="737244"/>
            <a:ext cx="622774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ct val="10000"/>
              </a:spcBef>
              <a:buFont typeface="Wingdings" panose="05000000000000000000" pitchFamily="2" charset="2"/>
              <a:buChar char="§"/>
              <a:defRPr/>
            </a:pPr>
            <a:r>
              <a:rPr lang="en-GB" sz="2000" dirty="0"/>
              <a:t>In mono-culture (At, Ct)</a:t>
            </a:r>
          </a:p>
          <a:p>
            <a:pPr marL="342900" indent="-342900">
              <a:spcBef>
                <a:spcPct val="10000"/>
              </a:spcBef>
              <a:buFont typeface="Wingdings" panose="05000000000000000000" pitchFamily="2" charset="2"/>
              <a:buChar char="§"/>
              <a:defRPr/>
            </a:pPr>
            <a:r>
              <a:rPr lang="en-GB" sz="2000" dirty="0">
                <a:solidFill>
                  <a:srgbClr val="000000"/>
                </a:solidFill>
              </a:rPr>
              <a:t>In co-culture (3-species and 4-species together)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FF35F-86F2-874B-B518-79D176401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30" y="275579"/>
            <a:ext cx="106801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sz="2400" dirty="0"/>
              <a:t>How will their interactions evolve?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4351E1-A8BA-4932-BC90-B36B1CBA4BC4}"/>
              </a:ext>
            </a:extLst>
          </p:cNvPr>
          <p:cNvSpPr txBox="1"/>
          <p:nvPr/>
        </p:nvSpPr>
        <p:spPr>
          <a:xfrm>
            <a:off x="1762125" y="423301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t=0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75E32A-9D76-47D6-BB3C-8A6C462E89B0}"/>
              </a:ext>
            </a:extLst>
          </p:cNvPr>
          <p:cNvSpPr txBox="1"/>
          <p:nvPr/>
        </p:nvSpPr>
        <p:spPr>
          <a:xfrm>
            <a:off x="10357463" y="420323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t=44</a:t>
            </a: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C2C029-CF00-4989-8721-960DBFFA79B7}"/>
              </a:ext>
            </a:extLst>
          </p:cNvPr>
          <p:cNvCxnSpPr/>
          <p:nvPr/>
        </p:nvCxnSpPr>
        <p:spPr>
          <a:xfrm>
            <a:off x="4366901" y="4341263"/>
            <a:ext cx="0" cy="1016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5C4545-4B76-441F-A72E-E88F1992F97B}"/>
              </a:ext>
            </a:extLst>
          </p:cNvPr>
          <p:cNvCxnSpPr/>
          <p:nvPr/>
        </p:nvCxnSpPr>
        <p:spPr>
          <a:xfrm>
            <a:off x="7040310" y="4341263"/>
            <a:ext cx="0" cy="1016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E20F2F-80B4-4C21-A418-F184DAC8CCFE}"/>
              </a:ext>
            </a:extLst>
          </p:cNvPr>
          <p:cNvCxnSpPr/>
          <p:nvPr/>
        </p:nvCxnSpPr>
        <p:spPr>
          <a:xfrm>
            <a:off x="9106969" y="4341263"/>
            <a:ext cx="0" cy="1016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5FB569-0457-4617-91B7-DD6967D03B5D}"/>
              </a:ext>
            </a:extLst>
          </p:cNvPr>
          <p:cNvCxnSpPr/>
          <p:nvPr/>
        </p:nvCxnSpPr>
        <p:spPr>
          <a:xfrm>
            <a:off x="10968528" y="4341263"/>
            <a:ext cx="0" cy="1016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2E7A4E-588B-424D-8A54-2CB675E177C8}"/>
              </a:ext>
            </a:extLst>
          </p:cNvPr>
          <p:cNvSpPr txBox="1"/>
          <p:nvPr/>
        </p:nvSpPr>
        <p:spPr>
          <a:xfrm>
            <a:off x="3746263" y="4224464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t=1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3E6CF-AE36-475F-852B-71C1F50E7B16}"/>
              </a:ext>
            </a:extLst>
          </p:cNvPr>
          <p:cNvSpPr txBox="1"/>
          <p:nvPr/>
        </p:nvSpPr>
        <p:spPr>
          <a:xfrm>
            <a:off x="3860897" y="5358213"/>
            <a:ext cx="101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measure</a:t>
            </a: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CFU/ml 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1F0FC-2802-4878-8C14-97962AFDC979}"/>
              </a:ext>
            </a:extLst>
          </p:cNvPr>
          <p:cNvSpPr txBox="1"/>
          <p:nvPr/>
        </p:nvSpPr>
        <p:spPr>
          <a:xfrm>
            <a:off x="6534306" y="5358212"/>
            <a:ext cx="101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measure</a:t>
            </a: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CFU/ml </a:t>
            </a:r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2F0FEC-B7FD-4046-A79D-65CD2D65A5C3}"/>
              </a:ext>
            </a:extLst>
          </p:cNvPr>
          <p:cNvSpPr txBox="1"/>
          <p:nvPr/>
        </p:nvSpPr>
        <p:spPr>
          <a:xfrm>
            <a:off x="8600965" y="5325170"/>
            <a:ext cx="101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measure</a:t>
            </a: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CFU/ml 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C129A-5CC1-4E8D-8D7C-A011E9D5FBAA}"/>
              </a:ext>
            </a:extLst>
          </p:cNvPr>
          <p:cNvSpPr txBox="1"/>
          <p:nvPr/>
        </p:nvSpPr>
        <p:spPr>
          <a:xfrm>
            <a:off x="10493502" y="5358212"/>
            <a:ext cx="1012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measure</a:t>
            </a:r>
          </a:p>
          <a:p>
            <a:r>
              <a:rPr lang="en-CH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CFU/ml </a:t>
            </a:r>
            <a:endParaRPr lang="en-C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B0E06-7F2E-45C4-B7A9-89ECC0F2D3C6}"/>
              </a:ext>
            </a:extLst>
          </p:cNvPr>
          <p:cNvSpPr/>
          <p:nvPr/>
        </p:nvSpPr>
        <p:spPr>
          <a:xfrm>
            <a:off x="9957657" y="2228512"/>
            <a:ext cx="22674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44 weeks corresponds</a:t>
            </a:r>
          </a:p>
          <a:p>
            <a:pPr algn="ctr"/>
            <a:r>
              <a:rPr lang="en-GB" dirty="0"/>
              <a:t>to ~600 generations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366F4C-A758-4371-A799-FB9B62552C31}"/>
              </a:ext>
            </a:extLst>
          </p:cNvPr>
          <p:cNvSpPr/>
          <p:nvPr/>
        </p:nvSpPr>
        <p:spPr>
          <a:xfrm>
            <a:off x="371717" y="6322567"/>
            <a:ext cx="1258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5 replicates</a:t>
            </a:r>
          </a:p>
        </p:txBody>
      </p:sp>
    </p:spTree>
    <p:extLst>
      <p:ext uri="{BB962C8B-B14F-4D97-AF65-F5344CB8AC3E}">
        <p14:creationId xmlns:p14="http://schemas.microsoft.com/office/powerpoint/2010/main" val="349240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7BD9-5905-48A6-A6F1-E125AFB7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</a:t>
            </a:r>
            <a:r>
              <a:rPr lang="en-US" dirty="0"/>
              <a:t>olony </a:t>
            </a:r>
            <a:r>
              <a:rPr lang="en-US" b="1" dirty="0"/>
              <a:t>F</a:t>
            </a:r>
            <a:r>
              <a:rPr lang="en-US" dirty="0"/>
              <a:t>orming </a:t>
            </a:r>
            <a:r>
              <a:rPr lang="en-US" b="1" dirty="0"/>
              <a:t>U</a:t>
            </a:r>
            <a:r>
              <a:rPr lang="en-US" dirty="0"/>
              <a:t>nits (CFU)</a:t>
            </a:r>
            <a:endParaRPr lang="en-CH" dirty="0"/>
          </a:p>
        </p:txBody>
      </p:sp>
      <p:pic>
        <p:nvPicPr>
          <p:cNvPr id="5" name="Content Placeholder 4" descr="A hand holding a magnifying glass over a globe&#10;&#10;Description automatically generated with medium confidence">
            <a:extLst>
              <a:ext uri="{FF2B5EF4-FFF2-40B4-BE49-F238E27FC236}">
                <a16:creationId xmlns:a16="http://schemas.microsoft.com/office/drawing/2014/main" id="{B20B8CC0-62C2-423D-82B0-1CA40B0DD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50" y="2090172"/>
            <a:ext cx="3982006" cy="32198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E8478-2143-4241-9B26-BD1E221293DD}"/>
              </a:ext>
            </a:extLst>
          </p:cNvPr>
          <p:cNvSpPr txBox="1"/>
          <p:nvPr/>
        </p:nvSpPr>
        <p:spPr>
          <a:xfrm>
            <a:off x="838200" y="5541877"/>
            <a:ext cx="6094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000" i="1" dirty="0"/>
              <a:t>https://courses.lumenlearning.com/boundless-microbiology/chapter/counting-bacteria/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632D2-00EA-450E-94F6-78DB41655F93}"/>
              </a:ext>
            </a:extLst>
          </p:cNvPr>
          <p:cNvSpPr txBox="1"/>
          <p:nvPr/>
        </p:nvSpPr>
        <p:spPr>
          <a:xfrm>
            <a:off x="5696124" y="2176627"/>
            <a:ext cx="63085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Assumption: Each cell gives rise to a colony (white spots)</a:t>
            </a:r>
          </a:p>
          <a:p>
            <a:endParaRPr lang="en-US" sz="2400" dirty="0"/>
          </a:p>
          <a:p>
            <a:r>
              <a:rPr lang="en-US" sz="2400" dirty="0"/>
              <a:t>Count the colonies + based on the known volume of the culture</a:t>
            </a:r>
          </a:p>
          <a:p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CFU/ml : a proxy for population size (N) per ml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112383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FF3D21-90AE-4048-A161-018552901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150" y="1797784"/>
            <a:ext cx="10219964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sz="2000" b="1" dirty="0"/>
              <a:t>What we have (evolved metagenomes)</a:t>
            </a:r>
          </a:p>
          <a:p>
            <a:pPr>
              <a:spcBef>
                <a:spcPct val="10000"/>
              </a:spcBef>
              <a:defRPr/>
            </a:pPr>
            <a:endParaRPr lang="en-GB" sz="2000" dirty="0"/>
          </a:p>
          <a:p>
            <a:pPr>
              <a:spcBef>
                <a:spcPct val="10000"/>
              </a:spcBef>
              <a:defRPr/>
            </a:pPr>
            <a:r>
              <a:rPr lang="en-GB" sz="2000" dirty="0">
                <a:solidFill>
                  <a:srgbClr val="000000"/>
                </a:solidFill>
              </a:rPr>
              <a:t>At alone: 		2 populations (3 went extinct)</a:t>
            </a:r>
          </a:p>
          <a:p>
            <a:pPr>
              <a:spcBef>
                <a:spcPct val="10000"/>
              </a:spcBef>
              <a:defRPr/>
            </a:pPr>
            <a:r>
              <a:rPr lang="en-GB" sz="2000" dirty="0">
                <a:solidFill>
                  <a:srgbClr val="000000"/>
                </a:solidFill>
              </a:rPr>
              <a:t>Ct alone: 		5 populations</a:t>
            </a:r>
          </a:p>
          <a:p>
            <a:pPr>
              <a:spcBef>
                <a:spcPct val="10000"/>
              </a:spcBef>
              <a:defRPr/>
            </a:pPr>
            <a:r>
              <a:rPr lang="en-GB" sz="2000" dirty="0">
                <a:solidFill>
                  <a:srgbClr val="000000"/>
                </a:solidFill>
              </a:rPr>
              <a:t>At + Ct + Ms: 		5 populations</a:t>
            </a:r>
          </a:p>
          <a:p>
            <a:pPr>
              <a:spcBef>
                <a:spcPct val="10000"/>
              </a:spcBef>
              <a:defRPr/>
            </a:pPr>
            <a:r>
              <a:rPr lang="en-GB" sz="2000" dirty="0">
                <a:solidFill>
                  <a:srgbClr val="000000"/>
                </a:solidFill>
              </a:rPr>
              <a:t>At + Ct + Ms + Oa: 	5 populations (in 2 Ms went extinct)</a:t>
            </a:r>
          </a:p>
          <a:p>
            <a:pPr>
              <a:spcBef>
                <a:spcPct val="10000"/>
              </a:spcBef>
              <a:defRPr/>
            </a:pPr>
            <a:endParaRPr lang="en-GB" sz="2000" dirty="0">
              <a:solidFill>
                <a:srgbClr val="000000"/>
              </a:solidFill>
            </a:endParaRPr>
          </a:p>
          <a:p>
            <a:r>
              <a:rPr lang="en-GB" dirty="0"/>
              <a:t>Sequenced with Illumina (for point mutations), 150 PE</a:t>
            </a:r>
          </a:p>
          <a:p>
            <a:endParaRPr lang="en-GB" dirty="0"/>
          </a:p>
          <a:p>
            <a:r>
              <a:rPr lang="en-GB" dirty="0"/>
              <a:t>4 timepoints (Transfers 11, 22, 33, 44)</a:t>
            </a:r>
          </a:p>
          <a:p>
            <a:endParaRPr lang="en-GB" dirty="0"/>
          </a:p>
          <a:p>
            <a:r>
              <a:rPr lang="en-GB" dirty="0"/>
              <a:t>Total: 68 samples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689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732AE-F6C9-0547-9985-A4F459833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5" b="50347"/>
          <a:stretch/>
        </p:blipFill>
        <p:spPr>
          <a:xfrm>
            <a:off x="1912690" y="805874"/>
            <a:ext cx="7346866" cy="26910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76C67FC-B12B-4F19-8B31-5886FDD46FDB}"/>
              </a:ext>
            </a:extLst>
          </p:cNvPr>
          <p:cNvSpPr txBox="1">
            <a:spLocks/>
          </p:cNvSpPr>
          <p:nvPr/>
        </p:nvSpPr>
        <p:spPr>
          <a:xfrm>
            <a:off x="2011960" y="14309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Population size (CFU/ml) per “microcosm” per microbe</a:t>
            </a:r>
            <a:endParaRPr lang="en-CH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5F9859-502C-4129-9FF3-868248A8D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3" y="3062292"/>
            <a:ext cx="2847731" cy="6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dirty="0"/>
              <a:t>Initial strong bottleneck</a:t>
            </a:r>
          </a:p>
          <a:p>
            <a:pPr algn="ctr">
              <a:spcBef>
                <a:spcPct val="10000"/>
              </a:spcBef>
              <a:defRPr/>
            </a:pPr>
            <a:r>
              <a:rPr lang="en-GB" dirty="0">
                <a:solidFill>
                  <a:srgbClr val="000000"/>
                </a:solidFill>
              </a:rPr>
              <a:t>followed by recovery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D77655-2A80-49C4-9DDD-05E7B0E88B1B}"/>
              </a:ext>
            </a:extLst>
          </p:cNvPr>
          <p:cNvCxnSpPr>
            <a:cxnSpLocks/>
          </p:cNvCxnSpPr>
          <p:nvPr/>
        </p:nvCxnSpPr>
        <p:spPr>
          <a:xfrm flipV="1">
            <a:off x="1996580" y="2190242"/>
            <a:ext cx="935864" cy="888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5138F-5174-4A81-AD2C-490B47D0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2073" y="1060424"/>
            <a:ext cx="2847731" cy="674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dirty="0"/>
              <a:t>Only 2 replicates</a:t>
            </a:r>
          </a:p>
          <a:p>
            <a:pPr algn="ctr">
              <a:spcBef>
                <a:spcPct val="10000"/>
              </a:spcBef>
              <a:defRPr/>
            </a:pPr>
            <a:r>
              <a:rPr lang="en-GB" dirty="0">
                <a:solidFill>
                  <a:srgbClr val="000000"/>
                </a:solidFill>
              </a:rPr>
              <a:t>survived for 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59002D-34B4-4D29-818A-05644302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556" y="1644782"/>
            <a:ext cx="2847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dirty="0"/>
              <a:t>Monocultures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5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BFBADD-9146-BA46-BABC-ACDFBAD4B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48"/>
          <a:stretch/>
        </p:blipFill>
        <p:spPr>
          <a:xfrm>
            <a:off x="727419" y="3762734"/>
            <a:ext cx="10481560" cy="260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3732AE-F6C9-0547-9985-A4F459833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05" b="50347"/>
          <a:stretch/>
        </p:blipFill>
        <p:spPr>
          <a:xfrm>
            <a:off x="1912690" y="805874"/>
            <a:ext cx="7346866" cy="2691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6ED000-7A4B-9C4C-9F3A-5FBEA5541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269" y="6204885"/>
            <a:ext cx="28477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dirty="0"/>
              <a:t>Ms went extinct in 2 out of 5 replicates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5A9294-94A7-F548-8CF6-5F78B2F2C3C8}"/>
              </a:ext>
            </a:extLst>
          </p:cNvPr>
          <p:cNvCxnSpPr>
            <a:cxnSpLocks/>
          </p:cNvCxnSpPr>
          <p:nvPr/>
        </p:nvCxnSpPr>
        <p:spPr>
          <a:xfrm flipH="1" flipV="1">
            <a:off x="7487882" y="5530309"/>
            <a:ext cx="1941344" cy="8391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776C67FC-B12B-4F19-8B31-5886FDD46FDB}"/>
              </a:ext>
            </a:extLst>
          </p:cNvPr>
          <p:cNvSpPr txBox="1">
            <a:spLocks/>
          </p:cNvSpPr>
          <p:nvPr/>
        </p:nvSpPr>
        <p:spPr>
          <a:xfrm>
            <a:off x="2011960" y="143092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Population size (CFU/ml) per “microcosm” per microbe</a:t>
            </a:r>
            <a:endParaRPr lang="en-CH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59002D-34B4-4D29-818A-056443021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556" y="1644782"/>
            <a:ext cx="2847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dirty="0"/>
              <a:t>Monocultures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B3FF13-B876-42CB-AC83-4BCBDB0BC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268" y="4415238"/>
            <a:ext cx="2847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10000"/>
              </a:spcBef>
              <a:defRPr/>
            </a:pPr>
            <a:r>
              <a:rPr lang="en-GB" dirty="0"/>
              <a:t>Co-cultures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450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1017</Words>
  <Application>Microsoft Office PowerPoint</Application>
  <PresentationFormat>Breitbild</PresentationFormat>
  <Paragraphs>151</Paragraphs>
  <Slides>21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Evolving a 4-species bacterial community – A genomics perspective</vt:lpstr>
      <vt:lpstr>PowerPoint-Präsentation</vt:lpstr>
      <vt:lpstr>Why this presentation ?</vt:lpstr>
      <vt:lpstr>PowerPoint-Präsentation</vt:lpstr>
      <vt:lpstr>PowerPoint-Präsentation</vt:lpstr>
      <vt:lpstr>Colony Forming Units (CFU)</vt:lpstr>
      <vt:lpstr>PowerPoint-Präsentation</vt:lpstr>
      <vt:lpstr>PowerPoint-Präsentation</vt:lpstr>
      <vt:lpstr>PowerPoint-Präsentation</vt:lpstr>
      <vt:lpstr>SNPs per specie and per type (chromosome or plasmid)</vt:lpstr>
      <vt:lpstr>SNPs per specie and per type (chromosome or plasmid)</vt:lpstr>
      <vt:lpstr>SNPs per specie and per microcosm</vt:lpstr>
      <vt:lpstr>SNPs per specie and per microcosm</vt:lpstr>
      <vt:lpstr>PowerPoint-Präsentation</vt:lpstr>
      <vt:lpstr>PowerPoint-Präsentation</vt:lpstr>
      <vt:lpstr>PowerPoint-Präsentation</vt:lpstr>
      <vt:lpstr>PowerPoint-Präsentation</vt:lpstr>
      <vt:lpstr>OCAN in the 4th microcosm (all 4 together)</vt:lpstr>
      <vt:lpstr>PowerPoint-Präsentation</vt:lpstr>
      <vt:lpstr>PowerPoint-Präsentation</vt:lpstr>
      <vt:lpstr>Other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Kapopoulou, Adamantia (IEE)</dc:creator>
  <cp:lastModifiedBy>Sabrina</cp:lastModifiedBy>
  <cp:revision>141</cp:revision>
  <dcterms:created xsi:type="dcterms:W3CDTF">2021-09-15T07:04:58Z</dcterms:created>
  <dcterms:modified xsi:type="dcterms:W3CDTF">2021-09-24T11:53:42Z</dcterms:modified>
</cp:coreProperties>
</file>